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49.jpg" ContentType="image/pn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35"/>
  </p:notesMasterIdLst>
  <p:handoutMasterIdLst>
    <p:handoutMasterId r:id="rId36"/>
  </p:handoutMasterIdLst>
  <p:sldIdLst>
    <p:sldId id="256" r:id="rId2"/>
    <p:sldId id="278" r:id="rId3"/>
    <p:sldId id="257" r:id="rId4"/>
    <p:sldId id="6628" r:id="rId5"/>
    <p:sldId id="6594" r:id="rId6"/>
    <p:sldId id="6595" r:id="rId7"/>
    <p:sldId id="6616" r:id="rId8"/>
    <p:sldId id="6603" r:id="rId9"/>
    <p:sldId id="6597" r:id="rId10"/>
    <p:sldId id="6625" r:id="rId11"/>
    <p:sldId id="6599" r:id="rId12"/>
    <p:sldId id="6598" r:id="rId13"/>
    <p:sldId id="6626" r:id="rId14"/>
    <p:sldId id="6604" r:id="rId15"/>
    <p:sldId id="6605" r:id="rId16"/>
    <p:sldId id="6606" r:id="rId17"/>
    <p:sldId id="6617" r:id="rId18"/>
    <p:sldId id="6607" r:id="rId19"/>
    <p:sldId id="6627" r:id="rId20"/>
    <p:sldId id="6622" r:id="rId21"/>
    <p:sldId id="6623" r:id="rId22"/>
    <p:sldId id="6624" r:id="rId23"/>
    <p:sldId id="6620" r:id="rId24"/>
    <p:sldId id="6619" r:id="rId25"/>
    <p:sldId id="6608" r:id="rId26"/>
    <p:sldId id="6609" r:id="rId27"/>
    <p:sldId id="6614" r:id="rId28"/>
    <p:sldId id="6621" r:id="rId29"/>
    <p:sldId id="6618" r:id="rId30"/>
    <p:sldId id="6611" r:id="rId31"/>
    <p:sldId id="6615" r:id="rId32"/>
    <p:sldId id="6612" r:id="rId33"/>
    <p:sldId id="277" r:id="rId34"/>
  </p:sldIdLst>
  <p:sldSz cx="7602538" cy="4146550"/>
  <p:notesSz cx="6858000" cy="9144000"/>
  <p:custDataLst>
    <p:tags r:id="rId37"/>
  </p:custDataLst>
  <p:defaultTextStyle>
    <a:defPPr>
      <a:defRPr lang="en-US"/>
    </a:defPPr>
    <a:lvl1pPr marL="0" algn="l" defTabSz="563933" rtl="0" eaLnBrk="1" latinLnBrk="0" hangingPunct="1">
      <a:defRPr sz="1110" kern="1200">
        <a:solidFill>
          <a:schemeClr val="tx1"/>
        </a:solidFill>
        <a:latin typeface="+mn-lt"/>
        <a:ea typeface="+mn-ea"/>
        <a:cs typeface="+mn-cs"/>
      </a:defRPr>
    </a:lvl1pPr>
    <a:lvl2pPr marL="281967" algn="l" defTabSz="563933" rtl="0" eaLnBrk="1" latinLnBrk="0" hangingPunct="1">
      <a:defRPr sz="1110" kern="1200">
        <a:solidFill>
          <a:schemeClr val="tx1"/>
        </a:solidFill>
        <a:latin typeface="+mn-lt"/>
        <a:ea typeface="+mn-ea"/>
        <a:cs typeface="+mn-cs"/>
      </a:defRPr>
    </a:lvl2pPr>
    <a:lvl3pPr marL="563933" algn="l" defTabSz="563933" rtl="0" eaLnBrk="1" latinLnBrk="0" hangingPunct="1">
      <a:defRPr sz="1110" kern="1200">
        <a:solidFill>
          <a:schemeClr val="tx1"/>
        </a:solidFill>
        <a:latin typeface="+mn-lt"/>
        <a:ea typeface="+mn-ea"/>
        <a:cs typeface="+mn-cs"/>
      </a:defRPr>
    </a:lvl3pPr>
    <a:lvl4pPr marL="845900" algn="l" defTabSz="563933" rtl="0" eaLnBrk="1" latinLnBrk="0" hangingPunct="1">
      <a:defRPr sz="1110" kern="1200">
        <a:solidFill>
          <a:schemeClr val="tx1"/>
        </a:solidFill>
        <a:latin typeface="+mn-lt"/>
        <a:ea typeface="+mn-ea"/>
        <a:cs typeface="+mn-cs"/>
      </a:defRPr>
    </a:lvl4pPr>
    <a:lvl5pPr marL="1127867" algn="l" defTabSz="563933" rtl="0" eaLnBrk="1" latinLnBrk="0" hangingPunct="1">
      <a:defRPr sz="1110" kern="1200">
        <a:solidFill>
          <a:schemeClr val="tx1"/>
        </a:solidFill>
        <a:latin typeface="+mn-lt"/>
        <a:ea typeface="+mn-ea"/>
        <a:cs typeface="+mn-cs"/>
      </a:defRPr>
    </a:lvl5pPr>
    <a:lvl6pPr marL="1409833" algn="l" defTabSz="563933" rtl="0" eaLnBrk="1" latinLnBrk="0" hangingPunct="1">
      <a:defRPr sz="1110" kern="1200">
        <a:solidFill>
          <a:schemeClr val="tx1"/>
        </a:solidFill>
        <a:latin typeface="+mn-lt"/>
        <a:ea typeface="+mn-ea"/>
        <a:cs typeface="+mn-cs"/>
      </a:defRPr>
    </a:lvl6pPr>
    <a:lvl7pPr marL="1691800" algn="l" defTabSz="563933" rtl="0" eaLnBrk="1" latinLnBrk="0" hangingPunct="1">
      <a:defRPr sz="1110" kern="1200">
        <a:solidFill>
          <a:schemeClr val="tx1"/>
        </a:solidFill>
        <a:latin typeface="+mn-lt"/>
        <a:ea typeface="+mn-ea"/>
        <a:cs typeface="+mn-cs"/>
      </a:defRPr>
    </a:lvl7pPr>
    <a:lvl8pPr marL="1973767" algn="l" defTabSz="563933" rtl="0" eaLnBrk="1" latinLnBrk="0" hangingPunct="1">
      <a:defRPr sz="1110" kern="1200">
        <a:solidFill>
          <a:schemeClr val="tx1"/>
        </a:solidFill>
        <a:latin typeface="+mn-lt"/>
        <a:ea typeface="+mn-ea"/>
        <a:cs typeface="+mn-cs"/>
      </a:defRPr>
    </a:lvl8pPr>
    <a:lvl9pPr marL="2255733" algn="l" defTabSz="563933" rtl="0" eaLnBrk="1" latinLnBrk="0" hangingPunct="1">
      <a:defRPr sz="111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1E0E7423-9D8A-477E-B317-4B9E97423F50}">
          <p14:sldIdLst>
            <p14:sldId id="256"/>
            <p14:sldId id="278"/>
            <p14:sldId id="257"/>
            <p14:sldId id="6628"/>
            <p14:sldId id="6594"/>
            <p14:sldId id="6595"/>
            <p14:sldId id="6616"/>
            <p14:sldId id="6603"/>
            <p14:sldId id="6597"/>
            <p14:sldId id="6625"/>
            <p14:sldId id="6599"/>
            <p14:sldId id="6598"/>
            <p14:sldId id="6626"/>
            <p14:sldId id="6604"/>
            <p14:sldId id="6605"/>
            <p14:sldId id="6606"/>
            <p14:sldId id="6617"/>
            <p14:sldId id="6607"/>
            <p14:sldId id="6627"/>
            <p14:sldId id="6622"/>
            <p14:sldId id="6623"/>
            <p14:sldId id="6624"/>
            <p14:sldId id="6620"/>
            <p14:sldId id="6619"/>
            <p14:sldId id="6608"/>
            <p14:sldId id="6609"/>
            <p14:sldId id="6614"/>
            <p14:sldId id="6621"/>
            <p14:sldId id="6618"/>
            <p14:sldId id="6611"/>
            <p14:sldId id="6615"/>
            <p14:sldId id="6612"/>
            <p14:sldId id="277"/>
          </p14:sldIdLst>
        </p14:section>
      </p14:sectionLst>
    </p:ext>
    <p:ext uri="{EFAFB233-063F-42B5-8137-9DF3F51BA10A}">
      <p15:sldGuideLst xmlns:p15="http://schemas.microsoft.com/office/powerpoint/2012/main">
        <p15:guide id="1" orient="horz" pos="88" userDrawn="1">
          <p15:clr>
            <a:srgbClr val="A4A3A4"/>
          </p15:clr>
        </p15:guide>
        <p15:guide id="2" pos="112" userDrawn="1">
          <p15:clr>
            <a:srgbClr val="A4A3A4"/>
          </p15:clr>
        </p15:guide>
        <p15:guide id="3" pos="4664" userDrawn="1">
          <p15:clr>
            <a:srgbClr val="A4A3A4"/>
          </p15:clr>
        </p15:guide>
        <p15:guide id="4" orient="horz" pos="376" userDrawn="1">
          <p15:clr>
            <a:srgbClr val="A4A3A4"/>
          </p15:clr>
        </p15:guide>
        <p15:guide id="5" orient="horz" pos="480" userDrawn="1">
          <p15:clr>
            <a:srgbClr val="A4A3A4"/>
          </p15:clr>
        </p15:guide>
        <p15:guide id="6" orient="horz" pos="2504" userDrawn="1">
          <p15:clr>
            <a:srgbClr val="A4A3A4"/>
          </p15:clr>
        </p15:guide>
        <p15:guide id="7" orient="horz" pos="240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2" clrIdx="0">
    <p:extLst>
      <p:ext uri="{19B8F6BF-5375-455C-9EA6-DF929625EA0E}">
        <p15:presenceInfo xmlns:p15="http://schemas.microsoft.com/office/powerpoint/2012/main" userId="Ruth Nel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41958"/>
    <a:srgbClr val="2F1570"/>
    <a:srgbClr val="07092F"/>
    <a:srgbClr val="2381A9"/>
    <a:srgbClr val="287CAE"/>
    <a:srgbClr val="DB2BB6"/>
    <a:srgbClr val="632BF1"/>
    <a:srgbClr val="0D9F91"/>
    <a:srgbClr val="000036"/>
    <a:srgbClr val="E76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52" autoAdjust="0"/>
    <p:restoredTop sz="71192" autoAdjust="0"/>
  </p:normalViewPr>
  <p:slideViewPr>
    <p:cSldViewPr snapToGrid="0">
      <p:cViewPr varScale="1">
        <p:scale>
          <a:sx n="185" d="100"/>
          <a:sy n="185" d="100"/>
        </p:scale>
        <p:origin x="2584" y="168"/>
      </p:cViewPr>
      <p:guideLst>
        <p:guide orient="horz" pos="88"/>
        <p:guide pos="112"/>
        <p:guide pos="4664"/>
        <p:guide orient="horz" pos="376"/>
        <p:guide orient="horz" pos="480"/>
        <p:guide orient="horz" pos="2504"/>
        <p:guide orient="horz" pos="2400"/>
      </p:guideLst>
    </p:cSldViewPr>
  </p:slideViewPr>
  <p:notesTextViewPr>
    <p:cViewPr>
      <p:scale>
        <a:sx n="1" d="1"/>
        <a:sy n="1" d="1"/>
      </p:scale>
      <p:origin x="0" y="0"/>
    </p:cViewPr>
  </p:notesTextViewPr>
  <p:notesViewPr>
    <p:cSldViewPr snapToGrid="0" showGuides="1">
      <p:cViewPr varScale="1">
        <p:scale>
          <a:sx n="81" d="100"/>
          <a:sy n="81" d="100"/>
        </p:scale>
        <p:origin x="389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82ACEE-91D8-461A-88C6-B8606BAB6C93}"/>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9EC66B43-FAD8-4FE7-BFB7-29FDC59F0FE3}" type="slidenum">
              <a:rPr lang="en-US" sz="1000" smtClean="0"/>
              <a:pPr algn="ctr"/>
              <a:t>‹#›</a:t>
            </a:fld>
            <a:endParaRPr lang="en-US" sz="1000" dirty="0"/>
          </a:p>
        </p:txBody>
      </p:sp>
    </p:spTree>
    <p:extLst>
      <p:ext uri="{BB962C8B-B14F-4D97-AF65-F5344CB8AC3E}">
        <p14:creationId xmlns:p14="http://schemas.microsoft.com/office/powerpoint/2010/main" val="1351027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00075" y="514350"/>
            <a:ext cx="565785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3886200"/>
            <a:ext cx="5486400" cy="4799013"/>
          </a:xfrm>
          <a:prstGeom prst="rect">
            <a:avLst/>
          </a:prstGeom>
        </p:spPr>
        <p:txBody>
          <a:bodyPr vert="horz" lIns="0" tIns="45720" rIns="0" bIns="45720" rtlCol="0"/>
          <a:lstStyle/>
          <a:p>
            <a:pPr lvl="0"/>
            <a:r>
              <a:rPr lang="en-US" dirty="0"/>
              <a:t>Edit Master text styles</a:t>
            </a:r>
          </a:p>
          <a:p>
            <a:pPr lvl="1"/>
            <a:r>
              <a:rPr lang="en-US" dirty="0"/>
              <a:t>Second level</a:t>
            </a:r>
          </a:p>
          <a:p>
            <a:pPr lvl="2"/>
            <a:r>
              <a:rPr lang="en-US" dirty="0"/>
              <a:t>Third level</a:t>
            </a:r>
          </a:p>
          <a:p>
            <a:pPr lvl="2"/>
            <a:r>
              <a:rPr lang="en-US" dirty="0"/>
              <a:t>Fourth level</a:t>
            </a:r>
          </a:p>
          <a:p>
            <a:pPr lvl="2"/>
            <a:r>
              <a:rPr lang="en-US" dirty="0"/>
              <a:t>Fifth level</a:t>
            </a:r>
          </a:p>
        </p:txBody>
      </p:sp>
      <p:sp>
        <p:nvSpPr>
          <p:cNvPr id="7" name="Slide Number Placeholder 6"/>
          <p:cNvSpPr>
            <a:spLocks noGrp="1"/>
          </p:cNvSpPr>
          <p:nvPr>
            <p:ph type="sldNum" sz="quarter" idx="5"/>
          </p:nvPr>
        </p:nvSpPr>
        <p:spPr>
          <a:xfrm>
            <a:off x="2850872" y="8685213"/>
            <a:ext cx="1156257" cy="458787"/>
          </a:xfrm>
          <a:prstGeom prst="rect">
            <a:avLst/>
          </a:prstGeom>
        </p:spPr>
        <p:txBody>
          <a:bodyPr vert="horz" lIns="91440" tIns="45720" rIns="91440" bIns="45720" rtlCol="0" anchor="b"/>
          <a:lstStyle>
            <a:lvl1pPr algn="ctr">
              <a:defRPr sz="1100"/>
            </a:lvl1pPr>
          </a:lstStyle>
          <a:p>
            <a:fld id="{CCAA1041-9B3C-439E-B0CD-6B58F9A3AC8B}" type="slidenum">
              <a:rPr lang="en-US" smtClean="0"/>
              <a:pPr/>
              <a:t>‹#›</a:t>
            </a:fld>
            <a:endParaRPr lang="en-US" dirty="0"/>
          </a:p>
        </p:txBody>
      </p:sp>
    </p:spTree>
    <p:extLst>
      <p:ext uri="{BB962C8B-B14F-4D97-AF65-F5344CB8AC3E}">
        <p14:creationId xmlns:p14="http://schemas.microsoft.com/office/powerpoint/2010/main" val="103665972"/>
      </p:ext>
    </p:extLst>
  </p:cSld>
  <p:clrMap bg1="lt1" tx1="dk1" bg2="lt2" tx2="dk2" accent1="accent1" accent2="accent2" accent3="accent3" accent4="accent4" accent5="accent5" accent6="accent6" hlink="hlink" folHlink="folHlink"/>
  <p:notesStyle>
    <a:lvl1pPr marL="0" indent="0" algn="l" defTabSz="563933" rtl="0" eaLnBrk="1" latinLnBrk="0" hangingPunct="1">
      <a:spcAft>
        <a:spcPts val="185"/>
      </a:spcAft>
      <a:defRPr sz="740" kern="1200">
        <a:solidFill>
          <a:schemeClr val="tx1"/>
        </a:solidFill>
        <a:latin typeface="+mn-lt"/>
        <a:ea typeface="+mn-ea"/>
        <a:cs typeface="+mn-cs"/>
      </a:defRPr>
    </a:lvl1pPr>
    <a:lvl2pPr marL="139025" indent="0" algn="l" defTabSz="563933" rtl="0" eaLnBrk="1" latinLnBrk="0" hangingPunct="1">
      <a:spcAft>
        <a:spcPts val="185"/>
      </a:spcAft>
      <a:defRPr sz="740" kern="1200">
        <a:solidFill>
          <a:schemeClr val="tx1"/>
        </a:solidFill>
        <a:latin typeface="+mn-lt"/>
        <a:ea typeface="+mn-ea"/>
        <a:cs typeface="+mn-cs"/>
      </a:defRPr>
    </a:lvl2pPr>
    <a:lvl3pPr marL="315254" indent="0" algn="l" defTabSz="563933" rtl="0" eaLnBrk="1" latinLnBrk="0" hangingPunct="1">
      <a:spcAft>
        <a:spcPts val="185"/>
      </a:spcAft>
      <a:defRPr sz="740" kern="1200">
        <a:solidFill>
          <a:schemeClr val="tx1"/>
        </a:solidFill>
        <a:latin typeface="+mn-lt"/>
        <a:ea typeface="+mn-ea"/>
        <a:cs typeface="+mn-cs"/>
      </a:defRPr>
    </a:lvl3pPr>
    <a:lvl4pPr marL="845900" algn="l" defTabSz="563933" rtl="0" eaLnBrk="1" latinLnBrk="0" hangingPunct="1">
      <a:defRPr sz="740" kern="1200">
        <a:solidFill>
          <a:schemeClr val="tx1"/>
        </a:solidFill>
        <a:latin typeface="+mn-lt"/>
        <a:ea typeface="+mn-ea"/>
        <a:cs typeface="+mn-cs"/>
      </a:defRPr>
    </a:lvl4pPr>
    <a:lvl5pPr marL="1127867" algn="l" defTabSz="563933" rtl="0" eaLnBrk="1" latinLnBrk="0" hangingPunct="1">
      <a:defRPr sz="740" kern="1200">
        <a:solidFill>
          <a:schemeClr val="tx1"/>
        </a:solidFill>
        <a:latin typeface="+mn-lt"/>
        <a:ea typeface="+mn-ea"/>
        <a:cs typeface="+mn-cs"/>
      </a:defRPr>
    </a:lvl5pPr>
    <a:lvl6pPr marL="1409833" algn="l" defTabSz="563933" rtl="0" eaLnBrk="1" latinLnBrk="0" hangingPunct="1">
      <a:defRPr sz="740" kern="1200">
        <a:solidFill>
          <a:schemeClr val="tx1"/>
        </a:solidFill>
        <a:latin typeface="+mn-lt"/>
        <a:ea typeface="+mn-ea"/>
        <a:cs typeface="+mn-cs"/>
      </a:defRPr>
    </a:lvl6pPr>
    <a:lvl7pPr marL="1691800" algn="l" defTabSz="563933" rtl="0" eaLnBrk="1" latinLnBrk="0" hangingPunct="1">
      <a:defRPr sz="740" kern="1200">
        <a:solidFill>
          <a:schemeClr val="tx1"/>
        </a:solidFill>
        <a:latin typeface="+mn-lt"/>
        <a:ea typeface="+mn-ea"/>
        <a:cs typeface="+mn-cs"/>
      </a:defRPr>
    </a:lvl7pPr>
    <a:lvl8pPr marL="1973767" algn="l" defTabSz="563933" rtl="0" eaLnBrk="1" latinLnBrk="0" hangingPunct="1">
      <a:defRPr sz="740" kern="1200">
        <a:solidFill>
          <a:schemeClr val="tx1"/>
        </a:solidFill>
        <a:latin typeface="+mn-lt"/>
        <a:ea typeface="+mn-ea"/>
        <a:cs typeface="+mn-cs"/>
      </a:defRPr>
    </a:lvl8pPr>
    <a:lvl9pPr marL="2255733" algn="l" defTabSz="563933" rtl="0" eaLnBrk="1" latinLnBrk="0" hangingPunct="1">
      <a:defRPr sz="74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760" userDrawn="1">
          <p15:clr>
            <a:srgbClr val="F26B43"/>
          </p15:clr>
        </p15:guide>
        <p15:guide id="3" pos="432" userDrawn="1">
          <p15:clr>
            <a:srgbClr val="F26B43"/>
          </p15:clr>
        </p15:guide>
        <p15:guide id="4" pos="3888" userDrawn="1">
          <p15:clr>
            <a:srgbClr val="F26B43"/>
          </p15:clr>
        </p15:guide>
        <p15:guide id="5" orient="horz" pos="2256" userDrawn="1">
          <p15:clr>
            <a:srgbClr val="F26B43"/>
          </p15:clr>
        </p15:guide>
        <p15:guide id="6" orient="horz" pos="312" userDrawn="1">
          <p15:clr>
            <a:srgbClr val="F26B43"/>
          </p15:clr>
        </p15:guide>
        <p15:guide id="7" orient="horz" pos="244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r>
              <a:rPr lang="zh-CN" altLang="en-US" dirty="0"/>
              <a:t>大家好，我是端正强，非常欢迎大家参与亚马逊云科技的线上峰会。</a:t>
            </a:r>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1</a:t>
            </a:fld>
            <a:endParaRPr lang="en-US" dirty="0"/>
          </a:p>
        </p:txBody>
      </p:sp>
    </p:spTree>
    <p:extLst>
      <p:ext uri="{BB962C8B-B14F-4D97-AF65-F5344CB8AC3E}">
        <p14:creationId xmlns:p14="http://schemas.microsoft.com/office/powerpoint/2010/main" val="248710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pPr marL="0" marR="0" lvl="0" indent="0" algn="l" defTabSz="563933" rtl="0" eaLnBrk="1" fontAlgn="auto" latinLnBrk="0" hangingPunct="1">
              <a:lnSpc>
                <a:spcPct val="100000"/>
              </a:lnSpc>
              <a:spcBef>
                <a:spcPts val="0"/>
              </a:spcBef>
              <a:spcAft>
                <a:spcPts val="185"/>
              </a:spcAft>
              <a:buClrTx/>
              <a:buSzTx/>
              <a:buFontTx/>
              <a:buNone/>
              <a:tabLst/>
              <a:defRPr/>
            </a:pPr>
            <a:r>
              <a:rPr lang="en-US" dirty="0" err="1"/>
              <a:t>在第二个部分</a:t>
            </a:r>
            <a:r>
              <a:rPr lang="zh-CN" altLang="en-US" dirty="0"/>
              <a:t>，我们来一起聊聊当前数据库行业的发展趋势。</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对于数据库行业有一定了解的朋友肯定会知道，当前数据库行业发展主要有数据库碎片化和数据库上云这两个趋势，下面我会来具体聊聊这些趋势以及他们带来的影响。</a:t>
            </a:r>
          </a:p>
        </p:txBody>
      </p:sp>
      <p:sp>
        <p:nvSpPr>
          <p:cNvPr id="4" name="Slide Number Placeholder 3"/>
          <p:cNvSpPr>
            <a:spLocks noGrp="1"/>
          </p:cNvSpPr>
          <p:nvPr>
            <p:ph type="sldNum" sz="quarter" idx="5"/>
          </p:nvPr>
        </p:nvSpPr>
        <p:spPr/>
        <p:txBody>
          <a:bodyPr/>
          <a:lstStyle/>
          <a:p>
            <a:fld id="{CCAA1041-9B3C-439E-B0CD-6B58F9A3AC8B}" type="slidenum">
              <a:rPr lang="en-US" smtClean="0"/>
              <a:pPr/>
              <a:t>10</a:t>
            </a:fld>
            <a:endParaRPr lang="en-US" dirty="0"/>
          </a:p>
        </p:txBody>
      </p:sp>
    </p:spTree>
    <p:extLst>
      <p:ext uri="{BB962C8B-B14F-4D97-AF65-F5344CB8AC3E}">
        <p14:creationId xmlns:p14="http://schemas.microsoft.com/office/powerpoint/2010/main" val="2890644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首先是数据库碎片化趋势，当前数据库发展正由单一化向多样化过渡，由于用户使用场景逐步深入，以及不同业务场景对于性能、可用性的极致要求，单一的数据库已经很难满足用户的所有需求，因此用户更加倾向于使用细分化的数据库解决方案，包括关系型数据库、图数据库、时序数据库以及数据仓库在内的众多数据库，在各个业务场景下都有大规模的应用。</a:t>
            </a:r>
            <a:endPar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endPar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多元化发展，随之而来的是底层数据库技术栈的变革，数据库的服务方式由传统的单机模式，集中式向分布式过渡，基于数据库服务增强的垂直产品服务也由过去孤岛式，各个系统单独维护一套数据，向统一的计算平台转变。</a:t>
            </a:r>
            <a:endPar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endPar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数据库架构层面，则经历了由分散式，集中式向单元化发展，数据库基础设施由大型机过度到小型机，再过度到目前的国产化 </a:t>
            </a:r>
            <a:r>
              <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云平台。</a:t>
            </a:r>
            <a:endPar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endPar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面对日益繁荣的数据库生态以及底层数据技术栈，数据库碎片化给用户使用数据库带来了巨大的挑战，一方面是异构数据库访问协议、</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SQL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方言、存储接口和结构均不同，另一方面则是异构数据库间无协作能力，不同的数据库类型无法协同工作。同时，异构数据库间的共性需求无法满足，对于同样的一个需求，例如数据加密，用户可能需要基于不同的数据库重复地去实现相同的功能。</a:t>
            </a:r>
            <a:endPar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p:txBody>
      </p:sp>
      <p:sp>
        <p:nvSpPr>
          <p:cNvPr id="4" name="Slide Number Placeholder 3"/>
          <p:cNvSpPr>
            <a:spLocks noGrp="1"/>
          </p:cNvSpPr>
          <p:nvPr>
            <p:ph type="sldNum" sz="quarter" idx="5"/>
          </p:nvPr>
        </p:nvSpPr>
        <p:spPr/>
        <p:txBody>
          <a:bodyPr/>
          <a:lstStyle/>
          <a:p>
            <a:fld id="{CCAA1041-9B3C-439E-B0CD-6B58F9A3AC8B}" type="slidenum">
              <a:rPr lang="en-US" smtClean="0"/>
              <a:pPr/>
              <a:t>11</a:t>
            </a:fld>
            <a:endParaRPr lang="en-US" dirty="0"/>
          </a:p>
        </p:txBody>
      </p:sp>
    </p:spTree>
    <p:extLst>
      <p:ext uri="{BB962C8B-B14F-4D97-AF65-F5344CB8AC3E}">
        <p14:creationId xmlns:p14="http://schemas.microsoft.com/office/powerpoint/2010/main" val="1697121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r>
              <a:rPr lang="en-US" dirty="0" err="1"/>
              <a:t>另一个趋势是数据库上云</a:t>
            </a:r>
            <a:r>
              <a:rPr lang="zh-CN" altLang="en-US" dirty="0"/>
              <a:t>，大家可能听说过这样一句话</a:t>
            </a:r>
            <a:r>
              <a:rPr lang="en-US" altLang="zh-CN" dirty="0"/>
              <a:t>——</a:t>
            </a:r>
            <a:r>
              <a:rPr lang="zh-CN" altLang="en-US" dirty="0"/>
              <a:t>软件吞噬世界，开源吞噬软件，云吞噬开源。软件吞噬世界比较好理解，信息化过程中出现的软件极大地改变了人们的生活方式，通过一个简单的手机应用就可以快速地下单支付。</a:t>
            </a:r>
            <a:endParaRPr lang="en-US" altLang="zh-CN" dirty="0"/>
          </a:p>
          <a:p>
            <a:endParaRPr lang="en-US" altLang="zh-CN" dirty="0"/>
          </a:p>
          <a:p>
            <a:r>
              <a:rPr lang="zh-CN" altLang="en-US" dirty="0"/>
              <a:t>开源吞噬软件则是指在开源的浪潮下，开源软件凭借其自由、免费、灵活等优势，迎来了全新的发展机遇，在企业选型中，开源软件逐渐成为首选项。下图中展示了企业日常使用的开源软件，例如：</a:t>
            </a:r>
            <a:r>
              <a:rPr lang="en-US" altLang="zh-CN" dirty="0"/>
              <a:t>Apache</a:t>
            </a:r>
            <a:r>
              <a:rPr lang="zh-CN" altLang="en-US" dirty="0"/>
              <a:t> 基金会的 </a:t>
            </a:r>
            <a:r>
              <a:rPr lang="en-US" altLang="zh-CN" dirty="0" err="1"/>
              <a:t>Flink</a:t>
            </a:r>
            <a:r>
              <a:rPr lang="zh-CN" altLang="en-US" dirty="0"/>
              <a:t>，</a:t>
            </a:r>
            <a:r>
              <a:rPr lang="en-US" altLang="zh-CN" dirty="0"/>
              <a:t>Hadoop</a:t>
            </a:r>
            <a:r>
              <a:rPr lang="zh-CN" altLang="en-US" dirty="0"/>
              <a:t> 和 </a:t>
            </a:r>
            <a:r>
              <a:rPr lang="en-US" altLang="zh-CN" dirty="0"/>
              <a:t>Hive</a:t>
            </a:r>
            <a:r>
              <a:rPr lang="zh-CN" altLang="en-US" dirty="0"/>
              <a:t> 以及两大主流开源数据库 </a:t>
            </a:r>
            <a:r>
              <a:rPr lang="en-US" altLang="zh-CN" dirty="0"/>
              <a:t>PostgreSQL</a:t>
            </a:r>
            <a:r>
              <a:rPr lang="zh-CN" altLang="en-US" dirty="0"/>
              <a:t> 和 </a:t>
            </a:r>
            <a:r>
              <a:rPr lang="en-US" altLang="zh-CN" dirty="0"/>
              <a:t>MySQL</a:t>
            </a:r>
            <a:r>
              <a:rPr lang="zh-CN" altLang="en-US" dirty="0"/>
              <a:t>，他们都在众多行业中取得了巨大的成功。</a:t>
            </a:r>
            <a:endParaRPr lang="en-US" altLang="zh-CN" dirty="0"/>
          </a:p>
          <a:p>
            <a:endParaRPr lang="en-US" dirty="0"/>
          </a:p>
          <a:p>
            <a:pPr marL="0" marR="0" lvl="0" indent="0" algn="l" defTabSz="563933" rtl="0" eaLnBrk="1" fontAlgn="auto" latinLnBrk="0" hangingPunct="1">
              <a:lnSpc>
                <a:spcPct val="100000"/>
              </a:lnSpc>
              <a:spcBef>
                <a:spcPts val="0"/>
              </a:spcBef>
              <a:spcAft>
                <a:spcPts val="185"/>
              </a:spcAft>
              <a:buClrTx/>
              <a:buSzTx/>
              <a:buFontTx/>
              <a:buNone/>
              <a:tabLst/>
              <a:defRPr/>
            </a:pPr>
            <a:r>
              <a:rPr lang="zh-CN" altLang="en-US" dirty="0"/>
              <a:t>云吞噬开源则是指当前的上云趋势，由于云环境具有简化运维，降低成本，服务可靠及灵活扩缩容等优势，越来越多的企业选择将应用部署到云上，</a:t>
            </a:r>
            <a:r>
              <a:rPr kumimoji="1" lang="zh-CN" altLang="en-US" dirty="0"/>
              <a:t>云从底层改变了软件的部署形态</a:t>
            </a:r>
            <a:r>
              <a:rPr lang="zh-CN" altLang="en-US" dirty="0"/>
              <a:t>。在这种趋势下，</a:t>
            </a:r>
            <a:r>
              <a:rPr lang="en-US" altLang="zh-CN" dirty="0" err="1"/>
              <a:t>ShardingSphere</a:t>
            </a:r>
            <a:r>
              <a:rPr lang="zh-CN" altLang="en-US" dirty="0"/>
              <a:t> 上云也成了一个必然的选择。</a:t>
            </a:r>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12</a:t>
            </a:fld>
            <a:endParaRPr lang="en-US" dirty="0"/>
          </a:p>
        </p:txBody>
      </p:sp>
    </p:spTree>
    <p:extLst>
      <p:ext uri="{BB962C8B-B14F-4D97-AF65-F5344CB8AC3E}">
        <p14:creationId xmlns:p14="http://schemas.microsoft.com/office/powerpoint/2010/main" val="3055582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pPr marL="0" marR="0" lvl="0" indent="0" algn="l" defTabSz="563933" rtl="0" eaLnBrk="1" fontAlgn="auto" latinLnBrk="0" hangingPunct="1">
              <a:lnSpc>
                <a:spcPct val="100000"/>
              </a:lnSpc>
              <a:spcBef>
                <a:spcPts val="0"/>
              </a:spcBef>
              <a:spcAft>
                <a:spcPts val="185"/>
              </a:spcAft>
              <a:buClrTx/>
              <a:buSzTx/>
              <a:buFontTx/>
              <a:buNone/>
              <a:tabLst/>
              <a:defRPr/>
            </a:pPr>
            <a:r>
              <a:rPr lang="en-US" dirty="0" err="1"/>
              <a:t>针对前面提到的数据库碎片化趋势</a:t>
            </a:r>
            <a:r>
              <a:rPr lang="zh-CN" altLang="en-US" dirty="0"/>
              <a:t>，</a:t>
            </a:r>
            <a:r>
              <a:rPr lang="en-US" altLang="zh-CN" dirty="0" err="1"/>
              <a:t>ShardingSphere</a:t>
            </a:r>
            <a:r>
              <a:rPr lang="zh-CN" altLang="en-US" dirty="0"/>
              <a:t> 在核心功能和架构层面提供了支持，下面这个部分我将详细为大家解读。</a:t>
            </a:r>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13</a:t>
            </a:fld>
            <a:endParaRPr lang="en-US" dirty="0"/>
          </a:p>
        </p:txBody>
      </p:sp>
    </p:spTree>
    <p:extLst>
      <p:ext uri="{BB962C8B-B14F-4D97-AF65-F5344CB8AC3E}">
        <p14:creationId xmlns:p14="http://schemas.microsoft.com/office/powerpoint/2010/main" val="1615630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在 </a:t>
            </a:r>
            <a:r>
              <a:rPr lang="en-US"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的核心功能中，我们先来了解下面向用户的多种接入端，目前 </a:t>
            </a:r>
            <a:r>
              <a:rPr lang="en-US"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支持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JDBC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和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Proxy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接入端。</a:t>
            </a:r>
            <a:endPar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endPar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JDBC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接入端主要面向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Java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语言的应用程序，基于标准的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JDBC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接口提供服务，用户在使用时只需要引用一个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jar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包即可，它能够兼容常用的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ORM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框架，像 </a:t>
            </a:r>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MyBatis</a:t>
            </a:r>
            <a:r>
              <a:rPr lang="zh-CN" altLang="e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Hibernate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等都能够完美支持，性能损耗低。左边这幅图是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JDBC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接入端的部署架构，从图中我们可以看出，</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JDBC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接入端采用的是一个无中心化的架构，可以通过注册中心来实现配置的统一管理。</a:t>
            </a:r>
          </a:p>
          <a:p>
            <a:endPar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Proxy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接入端主要面向异构语言的场景，右边这幅图，反映的是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Proxy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接入的部署架构，它提供了统一的静态入口，由于网络上多一跳，</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Proxy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接入端大概有</a:t>
            </a:r>
            <a:r>
              <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15%~20%</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的性能损耗，主要适合于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OLAP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场景以及日常的运维管理。</a:t>
            </a:r>
          </a:p>
          <a:p>
            <a:endPar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r>
              <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JDBC</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和 </a:t>
            </a:r>
            <a:r>
              <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Proxy</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接入端都能够提供</a:t>
            </a:r>
            <a:r>
              <a:rPr lang="zh-CN" altLang="en-US" sz="800" b="1"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标准化的增量功能</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，满足了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Java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同构，异构语言以及云原生等各种应用场景。</a:t>
            </a:r>
          </a:p>
          <a:p>
            <a:pPr marL="0" lvl="0" indent="0" algn="l" rtl="0">
              <a:spcBef>
                <a:spcPts val="0"/>
              </a:spcBef>
              <a:spcAft>
                <a:spcPts val="0"/>
              </a:spcAft>
              <a:buNone/>
            </a:pPr>
            <a:endParaRPr lang="zh-CN" altLang="en-US" dirty="0"/>
          </a:p>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14</a:t>
            </a:fld>
            <a:endParaRPr lang="en-US" dirty="0"/>
          </a:p>
        </p:txBody>
      </p:sp>
    </p:spTree>
    <p:extLst>
      <p:ext uri="{BB962C8B-B14F-4D97-AF65-F5344CB8AC3E}">
        <p14:creationId xmlns:p14="http://schemas.microsoft.com/office/powerpoint/2010/main" val="2202218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pPr marL="0" marR="0" lvl="0" indent="0" algn="l" defTabSz="563933" rtl="0" eaLnBrk="1" fontAlgn="auto" latinLnBrk="0" hangingPunct="1">
              <a:lnSpc>
                <a:spcPct val="100000"/>
              </a:lnSpc>
              <a:spcBef>
                <a:spcPts val="0"/>
              </a:spcBef>
              <a:spcAft>
                <a:spcPts val="185"/>
              </a:spcAft>
              <a:buClrTx/>
              <a:buSzTx/>
              <a:buFontTx/>
              <a:buNone/>
              <a:tabLst/>
              <a:defRPr/>
            </a:pPr>
            <a:r>
              <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JDBC/PROXY</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接入端除了支持单独部署使用外，也支持混合部署使用，因为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JDBC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接入端性能损耗低，所以更加适合于对性能要求很高的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OLTP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场景，而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Proxy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接入端更加适合于对性能要求不是特别高的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OLAP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场景。他们通过统一的注册中心来管理配置，业务架构师能够自由地调整，找到适合于当前业务的最佳系统架构。</a:t>
            </a:r>
            <a:endParaRPr lang="zh-CN" altLang="en-US" dirty="0"/>
          </a:p>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15</a:t>
            </a:fld>
            <a:endParaRPr lang="en-US" dirty="0"/>
          </a:p>
        </p:txBody>
      </p:sp>
    </p:spTree>
    <p:extLst>
      <p:ext uri="{BB962C8B-B14F-4D97-AF65-F5344CB8AC3E}">
        <p14:creationId xmlns:p14="http://schemas.microsoft.com/office/powerpoint/2010/main" val="3393906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介绍完接入端，我们再来了解下 </a:t>
            </a:r>
            <a:r>
              <a:rPr lang="en-US"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的核心功能。首先，</a:t>
            </a:r>
            <a:r>
              <a:rPr lang="en-US"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针对数据库碎片化的趋势，提出了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Database Plus </a:t>
            </a:r>
            <a:r>
              <a:rPr lang="zh-CN" altLang="e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的</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理念，它的定位是构建异构数据库的上层标准和生态，通过统一的标准，为用户屏蔽不同数据库带来的使用差异。</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Database Plus </a:t>
            </a:r>
            <a:r>
              <a:rPr lang="zh-CN" altLang="e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理念</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具有三个核心的能力，连接、增量和可插拔。</a:t>
            </a:r>
            <a:endPar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pPr marL="0" lvl="0" indent="0" algn="l" rtl="0">
              <a:spcBef>
                <a:spcPts val="0"/>
              </a:spcBef>
              <a:spcAft>
                <a:spcPts val="0"/>
              </a:spcAft>
              <a:buNone/>
            </a:pPr>
            <a:endParaRPr lang="en-US" altLang="zh-CN" dirty="0"/>
          </a:p>
          <a:p>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从技术架构上来看，</a:t>
            </a:r>
            <a:r>
              <a:rPr lang="en-US"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采用了三层可插拔架构。我们可以结合这张图来详细了解下三层可插拔架构，首先来看下 </a:t>
            </a:r>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的运行模式，目前支持两种模式，分别是单机和集群模式，单机模式会将元数据持久化至磁盘，但他无法在多个实例间进行元数据的同步，适合工程师在本地搭建 </a:t>
            </a:r>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环境。集群模式则提供了元数据共享和协调的能力，适合于生产环境，需要借助独立的注册中心。</a:t>
            </a:r>
            <a:endPar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endPar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然后我们再看下左边，</a:t>
            </a:r>
            <a:r>
              <a:rPr lang="en-US"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主要是面向应用程序以及终端用户，用户基于标准的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SQL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和 数据库协议和 </a:t>
            </a:r>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进行交互。</a:t>
            </a:r>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提供了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JDBC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和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Proxy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接入端来满足用户不同场景的需求。目前，已经支持了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MySQL, </a:t>
            </a:r>
            <a:r>
              <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PostgreSQL</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Oralce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SQLServer</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open</a:t>
            </a:r>
            <a:r>
              <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Gauss</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以及遵循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SQL92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规范的数据库。</a:t>
            </a:r>
            <a:endPar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endPar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用户可以使用 </a:t>
            </a:r>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内置的 </a:t>
            </a:r>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DistSQL</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实现功能的配置，以及对配置进行动态更新。右边则描绘了三层可插拔架构的关系，首先是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L1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内核层，它是面向数据库内核的，主要包括了数据库事务引擎，查询优化器，存储引擎，元数据，权限引擎和调度引擎。</a:t>
            </a:r>
          </a:p>
          <a:p>
            <a:endPar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L2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是功能层，它是 </a:t>
            </a:r>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最核心的功能，是一个可定制化的开发平台。具有高定制化、高度内聚、灵活扩展等特点。目前已经提供了数据分片、读写分离、弹性伸缩、高可用、数据加密和影子库压测等功能，虚线的功能是未来计划要支持的功能，像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SQL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审计，多租户，</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SQL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方言转换，</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SQL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防火墙 以及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TTL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等。这些功能我们将放到社区去实现，大家有兴趣也非常欢迎参与进来。</a:t>
            </a:r>
          </a:p>
          <a:p>
            <a:endPar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L3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是生态层，通过三个接口分别实现数据库协议、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SQL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方言和数据库存储对接，未来基于不断完善的生态层，我们可以对接更多的数据库，包括关系型数据库，</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NoSQL</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以及一些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NewSQL</a:t>
            </a:r>
            <a:r>
              <a:rPr lang="zh-CN" altLang="e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都能够打通到 </a:t>
            </a:r>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生态中来，基于此，我们可以打造出异构数据网关，来应对数据库碎片化问题；</a:t>
            </a:r>
          </a:p>
          <a:p>
            <a:pPr marL="0" lvl="0" indent="0" algn="l" rtl="0">
              <a:spcBef>
                <a:spcPts val="0"/>
              </a:spcBef>
              <a:spcAft>
                <a:spcPts val="0"/>
              </a:spcAft>
              <a:buNone/>
            </a:pPr>
            <a:endParaRPr lang="zh-CN" altLang="en-US" dirty="0"/>
          </a:p>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16</a:t>
            </a:fld>
            <a:endParaRPr lang="en-US" dirty="0"/>
          </a:p>
        </p:txBody>
      </p:sp>
    </p:spTree>
    <p:extLst>
      <p:ext uri="{BB962C8B-B14F-4D97-AF65-F5344CB8AC3E}">
        <p14:creationId xmlns:p14="http://schemas.microsoft.com/office/powerpoint/2010/main" val="3871018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Database Plus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具有连接、增量和可插拔的能力，那么我们要怎么理解这三个能力呢？</a:t>
            </a:r>
            <a:endPar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endPar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首先是连接，连接是 </a:t>
            </a:r>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的基础能力，它可以有效简化数据和应用之间的连接。连接的设计要点在于强大的数据库的兼容性，在应用和数据之间搭建了一层与具体数据库实现无关的</a:t>
            </a:r>
            <a:r>
              <a:rPr lang="zh-CN" altLang="en-US" sz="800" b="1"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桥梁</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，为增量能力提供了基础。</a:t>
            </a:r>
          </a:p>
          <a:p>
            <a:endPar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增强是 </a:t>
            </a:r>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的主要能力，在拦截访问数据库流量的前提下，透明化的提供增量功能。增强包含了流量的重定向（数据分片、读写分离、影子库）、流量变形（数据加密）、流量鉴权（</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SQL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审计、权限）、流量治理（熔断、限流）以及流量分析（可观察性、服务质量分析）等。增强为用户提供了很多强大的功能，但是 </a:t>
            </a:r>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也不会无休止的进行增强，因为这样势必会导致项目非常臃肿，</a:t>
            </a:r>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倾向于提供一些共性的最佳实践，对于用户的个性化需求，则可以通过可插拔架构进行扩展。</a:t>
            </a:r>
          </a:p>
          <a:p>
            <a:endPar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可插拔是 </a:t>
            </a:r>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的设计理念，架构内核是完全面向顶层接口设计的，内核模块完全不感知具体功能的存在。它为分库分表、读写分离等每一个功能插件赋予单独部署和协同配合的能力。用户可以基于自己的业务场景，像搭积木一样定制个性化的数据库服务系统。</a:t>
            </a:r>
          </a:p>
          <a:p>
            <a:pPr marL="0" lvl="0" indent="0" algn="l" rtl="0">
              <a:spcBef>
                <a:spcPts val="0"/>
              </a:spcBef>
              <a:spcAft>
                <a:spcPts val="0"/>
              </a:spcAft>
              <a:buNone/>
            </a:pPr>
            <a:endParaRPr lang="zh-CN" altLang="en-US" dirty="0"/>
          </a:p>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17</a:t>
            </a:fld>
            <a:endParaRPr lang="en-US" dirty="0"/>
          </a:p>
        </p:txBody>
      </p:sp>
    </p:spTree>
    <p:extLst>
      <p:ext uri="{BB962C8B-B14F-4D97-AF65-F5344CB8AC3E}">
        <p14:creationId xmlns:p14="http://schemas.microsoft.com/office/powerpoint/2010/main" val="3164254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基于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Database Plus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提供的可插拔能力，</a:t>
            </a:r>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内核也进行了可插拔化的改造。用户基于规则进行功能配置，然后通过 </a:t>
            </a:r>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接入端来使用功能，接入端中基于扩展点实现了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MySQL/</a:t>
            </a:r>
            <a:r>
              <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PostgreSQL</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协议，未来还会支持更多的数据数据库协议。</a:t>
            </a:r>
          </a:p>
          <a:p>
            <a:endPar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内核层面包括了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SQL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解析，</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SQL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路由，</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SQL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改写，</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SQL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执行 和 结果归并，这些流程都提供了丰富的扩展点。按照扩展点是基于技术还是基于功能实现，我们可以将扩展点划分为功能扩展点和技术扩展点。左图中，数据库协议，</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SQL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解析以及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SQL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执行，都属于技术扩展点，而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SQL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路由，</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SQL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改写和结果归并都依赖功能配置，多个功能之间是以一种装饰的形式进行组合。</a:t>
            </a:r>
          </a:p>
          <a:p>
            <a:endPar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基于这些扩展点，</a:t>
            </a:r>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默认实现了数据分片、读写分离、数据加密、影子库压测、高可用等功能；</a:t>
            </a:r>
          </a:p>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18</a:t>
            </a:fld>
            <a:endParaRPr lang="en-US" dirty="0"/>
          </a:p>
        </p:txBody>
      </p:sp>
    </p:spTree>
    <p:extLst>
      <p:ext uri="{BB962C8B-B14F-4D97-AF65-F5344CB8AC3E}">
        <p14:creationId xmlns:p14="http://schemas.microsoft.com/office/powerpoint/2010/main" val="156567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pPr marL="0" marR="0" lvl="0" indent="0" algn="l" defTabSz="563933" rtl="0" eaLnBrk="1" fontAlgn="auto" latinLnBrk="0" hangingPunct="1">
              <a:lnSpc>
                <a:spcPct val="100000"/>
              </a:lnSpc>
              <a:spcBef>
                <a:spcPts val="0"/>
              </a:spcBef>
              <a:spcAft>
                <a:spcPts val="185"/>
              </a:spcAft>
              <a:buClrTx/>
              <a:buSzTx/>
              <a:buFontTx/>
              <a:buNone/>
              <a:tabLst/>
              <a:defRPr/>
            </a:pPr>
            <a:r>
              <a:rPr lang="zh-CN" altLang="en-US" dirty="0"/>
              <a:t>在第四部分，我会基于当前</a:t>
            </a:r>
            <a:r>
              <a:rPr lang="en-US" altLang="zh-CN" dirty="0" err="1"/>
              <a:t>数据库</a:t>
            </a:r>
            <a:r>
              <a:rPr lang="zh-CN" altLang="en-US" dirty="0"/>
              <a:t>上云的</a:t>
            </a:r>
            <a:r>
              <a:rPr lang="en-US" altLang="zh-CN" dirty="0" err="1"/>
              <a:t>趋势</a:t>
            </a:r>
            <a:r>
              <a:rPr lang="zh-CN" altLang="en-US" dirty="0"/>
              <a:t>，介绍下 </a:t>
            </a:r>
            <a:r>
              <a:rPr lang="en-US" altLang="zh-CN" dirty="0" err="1"/>
              <a:t>ShardingSphere</a:t>
            </a:r>
            <a:r>
              <a:rPr lang="zh-CN" altLang="en-US" dirty="0"/>
              <a:t> 的云原生实践，不论是普通的 </a:t>
            </a:r>
            <a:r>
              <a:rPr lang="en-US" altLang="zh-CN" dirty="0"/>
              <a:t>AWS</a:t>
            </a:r>
            <a:r>
              <a:rPr lang="zh-CN" altLang="en-US" dirty="0"/>
              <a:t> 虚拟机，还是 </a:t>
            </a:r>
            <a:r>
              <a:rPr lang="en-US" altLang="zh-CN" dirty="0"/>
              <a:t>AWS</a:t>
            </a:r>
            <a:r>
              <a:rPr lang="zh-CN" altLang="en-US" dirty="0"/>
              <a:t> 上的 </a:t>
            </a:r>
            <a:r>
              <a:rPr lang="en-US" altLang="zh-CN" dirty="0"/>
              <a:t>K8S</a:t>
            </a:r>
            <a:r>
              <a:rPr lang="zh-CN" altLang="en-US" dirty="0"/>
              <a:t> 环境，</a:t>
            </a:r>
            <a:r>
              <a:rPr lang="en-US" altLang="zh-CN" dirty="0" err="1"/>
              <a:t>ShardingSphere</a:t>
            </a:r>
            <a:r>
              <a:rPr lang="zh-CN" altLang="en-US" dirty="0"/>
              <a:t> 都能够实现快速部署，帮助用户完成分布式数据库的搭建。</a:t>
            </a:r>
            <a:endParaRPr lang="en-US" altLang="zh-CN" dirty="0"/>
          </a:p>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19</a:t>
            </a:fld>
            <a:endParaRPr lang="en-US" dirty="0"/>
          </a:p>
        </p:txBody>
      </p:sp>
    </p:spTree>
    <p:extLst>
      <p:ext uri="{BB962C8B-B14F-4D97-AF65-F5344CB8AC3E}">
        <p14:creationId xmlns:p14="http://schemas.microsoft.com/office/powerpoint/2010/main" val="2878882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今天我带来的分享主题是</a:t>
            </a:r>
            <a:r>
              <a:rPr kumimoji="1" lang="en-US" altLang="zh-CN" dirty="0"/>
              <a:t>《</a:t>
            </a:r>
            <a:r>
              <a:rPr kumimoji="1" lang="en" altLang="zh-CN" dirty="0"/>
              <a:t>Apache </a:t>
            </a:r>
            <a:r>
              <a:rPr kumimoji="1" lang="en" altLang="zh-CN" dirty="0" err="1"/>
              <a:t>ShardingSphere</a:t>
            </a:r>
            <a:r>
              <a:rPr kumimoji="1" lang="en" altLang="zh-CN" dirty="0"/>
              <a:t> </a:t>
            </a:r>
            <a:r>
              <a:rPr kumimoji="1" lang="zh-CN" altLang="en-US" dirty="0"/>
              <a:t>分布式数据库生态的云原生实践</a:t>
            </a:r>
            <a:r>
              <a:rPr kumimoji="1" lang="en-US" altLang="zh-CN" dirty="0"/>
              <a:t>》</a:t>
            </a:r>
            <a:r>
              <a:rPr kumimoji="1" lang="zh-CN" altLang="en-US" dirty="0"/>
              <a:t>。熟悉 </a:t>
            </a:r>
            <a:r>
              <a:rPr kumimoji="1" lang="en" altLang="zh-CN" dirty="0"/>
              <a:t>Apache </a:t>
            </a:r>
            <a:r>
              <a:rPr kumimoji="1" lang="en" altLang="zh-CN" dirty="0" err="1"/>
              <a:t>ShardingSphere</a:t>
            </a:r>
            <a:r>
              <a:rPr kumimoji="1" lang="en" altLang="zh-CN" dirty="0"/>
              <a:t> </a:t>
            </a:r>
            <a:r>
              <a:rPr kumimoji="1" lang="zh-CN" altLang="en-US" dirty="0"/>
              <a:t>的朋友应该知道，</a:t>
            </a:r>
            <a:r>
              <a:rPr kumimoji="1" lang="en" altLang="zh-CN" dirty="0" err="1"/>
              <a:t>ShardingSphere</a:t>
            </a:r>
            <a:r>
              <a:rPr kumimoji="1" lang="en" altLang="zh-CN" dirty="0"/>
              <a:t> </a:t>
            </a:r>
            <a:r>
              <a:rPr kumimoji="1" lang="zh-CN" altLang="en-US" dirty="0"/>
              <a:t>从 </a:t>
            </a:r>
            <a:r>
              <a:rPr kumimoji="1" lang="en-US" altLang="zh-CN" dirty="0"/>
              <a:t>5.</a:t>
            </a:r>
            <a:r>
              <a:rPr kumimoji="1" lang="en" altLang="zh-CN" dirty="0"/>
              <a:t>x </a:t>
            </a:r>
            <a:r>
              <a:rPr kumimoji="1" lang="zh-CN" altLang="en-US" dirty="0"/>
              <a:t>版本开始，提出了全新的 </a:t>
            </a:r>
            <a:r>
              <a:rPr kumimoji="1" lang="en" altLang="zh-CN" dirty="0"/>
              <a:t>Database Plus </a:t>
            </a:r>
            <a:r>
              <a:rPr kumimoji="1" lang="zh-CN" altLang="en-US" dirty="0"/>
              <a:t>理念，为企业用户及开源用户带来了众多强大的分布式数据库解决方案，而在云原生的时代下，</a:t>
            </a:r>
            <a:r>
              <a:rPr kumimoji="1" lang="en" altLang="zh-CN" dirty="0" err="1"/>
              <a:t>ShardingSphere</a:t>
            </a:r>
            <a:r>
              <a:rPr kumimoji="1" lang="en" altLang="zh-CN" dirty="0"/>
              <a:t> </a:t>
            </a:r>
            <a:r>
              <a:rPr kumimoji="1" lang="zh-CN" altLang="en-US" dirty="0"/>
              <a:t>全面拥抱云原生技术，帮助企业及社区用户一键上云，进行相关部署实践。今天的分享，我将为大家介绍 </a:t>
            </a:r>
            <a:r>
              <a:rPr kumimoji="1" lang="en" altLang="zh-CN" dirty="0" err="1"/>
              <a:t>ShardingSphere</a:t>
            </a:r>
            <a:r>
              <a:rPr kumimoji="1" lang="en" altLang="zh-CN" dirty="0"/>
              <a:t> </a:t>
            </a:r>
            <a:r>
              <a:rPr kumimoji="1" lang="zh-CN" altLang="en-US" dirty="0"/>
              <a:t>在 </a:t>
            </a:r>
            <a:r>
              <a:rPr kumimoji="1" lang="en" altLang="zh-CN" dirty="0"/>
              <a:t>Database Plus </a:t>
            </a:r>
            <a:r>
              <a:rPr kumimoji="1" lang="zh-CN" altLang="en-US" dirty="0"/>
              <a:t>理念下的核心功能与架构，并介绍如何使用 </a:t>
            </a:r>
            <a:r>
              <a:rPr kumimoji="1" lang="en" altLang="zh-CN" dirty="0" err="1"/>
              <a:t>ShardingSphere</a:t>
            </a:r>
            <a:r>
              <a:rPr kumimoji="1" lang="en" altLang="zh-CN" dirty="0"/>
              <a:t> </a:t>
            </a:r>
            <a:r>
              <a:rPr kumimoji="1" lang="zh-CN" altLang="en-US" dirty="0"/>
              <a:t>和 </a:t>
            </a:r>
            <a:r>
              <a:rPr kumimoji="1" lang="en" altLang="zh-CN" dirty="0"/>
              <a:t>AWS Aurora </a:t>
            </a:r>
            <a:r>
              <a:rPr kumimoji="1" lang="zh-CN" altLang="en-US" dirty="0"/>
              <a:t>联合打造分布式数据库生态，结合一些场景来为大家介绍 </a:t>
            </a:r>
            <a:r>
              <a:rPr kumimoji="1" lang="en" altLang="zh-CN" dirty="0" err="1"/>
              <a:t>ShardingSphere</a:t>
            </a:r>
            <a:r>
              <a:rPr kumimoji="1" lang="en" altLang="zh-CN" dirty="0"/>
              <a:t> </a:t>
            </a:r>
            <a:r>
              <a:rPr kumimoji="1" lang="zh-CN" altLang="en-US" dirty="0"/>
              <a:t>的云原生实践。</a:t>
            </a:r>
          </a:p>
          <a:p>
            <a:endParaRPr kumimoji="1" lang="zh-CN" altLang="en-US" dirty="0"/>
          </a:p>
          <a:p>
            <a:endParaRPr kumimoji="1" lang="zh-CN" altLang="en-US" dirty="0"/>
          </a:p>
          <a:p>
            <a:r>
              <a:rPr kumimoji="1" lang="zh-CN" altLang="en-US" dirty="0"/>
              <a:t>在正式开始分享前，请允许我做了一个简短的个人介绍。我是端正强，目前在 </a:t>
            </a:r>
            <a:r>
              <a:rPr kumimoji="1" lang="en" altLang="zh-CN" dirty="0" err="1"/>
              <a:t>SphereEx</a:t>
            </a:r>
            <a:r>
              <a:rPr kumimoji="1" lang="en" altLang="zh-CN" dirty="0"/>
              <a:t> </a:t>
            </a:r>
            <a:r>
              <a:rPr kumimoji="1" lang="zh-CN" altLang="en-US" dirty="0"/>
              <a:t>担任高级中间件开发工程师职位，同时也是 </a:t>
            </a:r>
            <a:r>
              <a:rPr kumimoji="1" lang="en" altLang="zh-CN" dirty="0" err="1"/>
              <a:t>ShardingSphere</a:t>
            </a:r>
            <a:r>
              <a:rPr kumimoji="1" lang="en" altLang="zh-CN" dirty="0"/>
              <a:t> </a:t>
            </a:r>
            <a:r>
              <a:rPr kumimoji="1" lang="zh-CN" altLang="en-US" dirty="0"/>
              <a:t>社区的 </a:t>
            </a:r>
            <a:r>
              <a:rPr kumimoji="1" lang="en" altLang="zh-CN" dirty="0"/>
              <a:t>PMC</a:t>
            </a:r>
            <a:r>
              <a:rPr kumimoji="1" lang="zh-CN" altLang="en" dirty="0"/>
              <a:t>。</a:t>
            </a:r>
            <a:r>
              <a:rPr kumimoji="1" lang="zh-CN" altLang="en-US" dirty="0"/>
              <a:t>我从 </a:t>
            </a:r>
            <a:r>
              <a:rPr kumimoji="1" lang="en-US" altLang="zh-CN" dirty="0"/>
              <a:t>2018 </a:t>
            </a:r>
            <a:r>
              <a:rPr kumimoji="1" lang="zh-CN" altLang="en-US" dirty="0"/>
              <a:t>年开始接触 </a:t>
            </a:r>
            <a:r>
              <a:rPr kumimoji="1" lang="en" altLang="zh-CN" dirty="0" err="1"/>
              <a:t>ShardingSphere</a:t>
            </a:r>
            <a:r>
              <a:rPr kumimoji="1" lang="en" altLang="zh-CN" dirty="0"/>
              <a:t> </a:t>
            </a:r>
            <a:r>
              <a:rPr kumimoji="1" lang="zh-CN" altLang="en-US" dirty="0"/>
              <a:t>项目，曾经主导过公司内部海量数据的分库分表，也是通过这样的机会参与到 </a:t>
            </a:r>
            <a:r>
              <a:rPr kumimoji="1" lang="en" altLang="zh-CN" dirty="0" err="1"/>
              <a:t>ShardingSphere</a:t>
            </a:r>
            <a:r>
              <a:rPr kumimoji="1" lang="en" altLang="zh-CN" dirty="0"/>
              <a:t> </a:t>
            </a:r>
            <a:r>
              <a:rPr kumimoji="1" lang="zh-CN" altLang="en-US" dirty="0"/>
              <a:t>社区，并逐步过度到现在的全职开发。个人在数据库和中间件领域积累了一定的实践经验，目前在 </a:t>
            </a:r>
            <a:r>
              <a:rPr kumimoji="1" lang="en" altLang="zh-CN" dirty="0" err="1"/>
              <a:t>ShardingSphere</a:t>
            </a:r>
            <a:r>
              <a:rPr kumimoji="1" lang="en" altLang="zh-CN" dirty="0"/>
              <a:t> </a:t>
            </a:r>
            <a:r>
              <a:rPr kumimoji="1" lang="zh-CN" altLang="en-US" dirty="0"/>
              <a:t>团队中，主要是负责 </a:t>
            </a:r>
            <a:r>
              <a:rPr kumimoji="1" lang="en" altLang="zh-CN" dirty="0" err="1"/>
              <a:t>ShardingSphere</a:t>
            </a:r>
            <a:r>
              <a:rPr kumimoji="1" lang="en" altLang="zh-CN" dirty="0"/>
              <a:t> </a:t>
            </a:r>
            <a:r>
              <a:rPr kumimoji="1" lang="zh-CN" altLang="en-US" dirty="0"/>
              <a:t>内核模块数据分片、数据加解密、联邦查询等核心功能的开发。在这里，也非常欢迎大家参与 </a:t>
            </a:r>
            <a:r>
              <a:rPr kumimoji="1" lang="en" altLang="zh-CN" dirty="0" err="1"/>
              <a:t>ShardingSphere</a:t>
            </a:r>
            <a:r>
              <a:rPr kumimoji="1" lang="en" altLang="zh-CN" dirty="0"/>
              <a:t> </a:t>
            </a:r>
            <a:r>
              <a:rPr kumimoji="1" lang="zh-CN" altLang="en-US" dirty="0"/>
              <a:t>项目，一起打造分布式数据库生态。</a:t>
            </a:r>
          </a:p>
        </p:txBody>
      </p:sp>
      <p:sp>
        <p:nvSpPr>
          <p:cNvPr id="4" name="灯片编号占位符 3"/>
          <p:cNvSpPr>
            <a:spLocks noGrp="1"/>
          </p:cNvSpPr>
          <p:nvPr>
            <p:ph type="sldNum" sz="quarter" idx="5"/>
          </p:nvPr>
        </p:nvSpPr>
        <p:spPr/>
        <p:txBody>
          <a:bodyPr/>
          <a:lstStyle/>
          <a:p>
            <a:fld id="{CCAA1041-9B3C-439E-B0CD-6B58F9A3AC8B}" type="slidenum">
              <a:rPr lang="en-US" smtClean="0"/>
              <a:pPr/>
              <a:t>2</a:t>
            </a:fld>
            <a:endParaRPr lang="en-US" dirty="0"/>
          </a:p>
        </p:txBody>
      </p:sp>
    </p:spTree>
    <p:extLst>
      <p:ext uri="{BB962C8B-B14F-4D97-AF65-F5344CB8AC3E}">
        <p14:creationId xmlns:p14="http://schemas.microsoft.com/office/powerpoint/2010/main" val="1778864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pPr marL="0" marR="0" lvl="0" indent="0" algn="l" defTabSz="563933" rtl="0" eaLnBrk="1" fontAlgn="auto" latinLnBrk="0" hangingPunct="1">
              <a:lnSpc>
                <a:spcPct val="100000"/>
              </a:lnSpc>
              <a:spcBef>
                <a:spcPts val="0"/>
              </a:spcBef>
              <a:spcAft>
                <a:spcPts val="185"/>
              </a:spcAft>
              <a:buClrTx/>
              <a:buSzTx/>
              <a:buFontTx/>
              <a:buNone/>
              <a:tabLst/>
              <a:defRPr/>
            </a:pPr>
            <a:r>
              <a:rPr lang="en-US" altLang="zh-CN" b="0" i="0" dirty="0" err="1">
                <a:solidFill>
                  <a:srgbClr val="000000"/>
                </a:solidFill>
                <a:effectLst/>
                <a:latin typeface="微软雅黑" panose="020B0503020204020204" pitchFamily="34" charset="-122"/>
                <a:ea typeface="微软雅黑" panose="020B0503020204020204" pitchFamily="34" charset="-122"/>
              </a:rPr>
              <a:t>ShardingSphere</a:t>
            </a:r>
            <a:r>
              <a:rPr lang="zh-CN" altLang="en-US" b="0" i="0" dirty="0">
                <a:solidFill>
                  <a:srgbClr val="000000"/>
                </a:solidFill>
                <a:effectLst/>
                <a:latin typeface="微软雅黑" panose="020B0503020204020204" pitchFamily="34" charset="-122"/>
                <a:ea typeface="微软雅黑" panose="020B0503020204020204" pitchFamily="34" charset="-122"/>
              </a:rPr>
              <a:t> 社区之前在 </a:t>
            </a:r>
            <a:r>
              <a:rPr lang="en-US" altLang="zh-CN" b="0" i="0" dirty="0" err="1">
                <a:solidFill>
                  <a:srgbClr val="000000"/>
                </a:solidFill>
                <a:effectLst/>
                <a:latin typeface="微软雅黑" panose="020B0503020204020204" pitchFamily="34" charset="-122"/>
                <a:ea typeface="微软雅黑" panose="020B0503020204020204" pitchFamily="34" charset="-122"/>
              </a:rPr>
              <a:t>InfoQ</a:t>
            </a:r>
            <a:r>
              <a:rPr lang="zh-CN" altLang="en-US" b="0" i="0" dirty="0">
                <a:solidFill>
                  <a:srgbClr val="000000"/>
                </a:solidFill>
                <a:effectLst/>
                <a:latin typeface="微软雅黑" panose="020B0503020204020204" pitchFamily="34" charset="-122"/>
                <a:ea typeface="微软雅黑" panose="020B0503020204020204" pitchFamily="34" charset="-122"/>
              </a:rPr>
              <a:t> 发布了一篇关于</a:t>
            </a:r>
            <a:r>
              <a:rPr lang="zh-CN" altLang="en-US" b="0" i="0" dirty="0">
                <a:solidFill>
                  <a:srgbClr val="222222"/>
                </a:solidFill>
                <a:effectLst/>
                <a:latin typeface="system-ui"/>
              </a:rPr>
              <a:t>构建安全的分布式数据库集群的文章，文中详细介绍了如何在 </a:t>
            </a:r>
            <a:r>
              <a:rPr lang="en-US" altLang="zh-CN" b="0" i="0" dirty="0">
                <a:solidFill>
                  <a:srgbClr val="222222"/>
                </a:solidFill>
                <a:effectLst/>
                <a:latin typeface="system-ui"/>
              </a:rPr>
              <a:t>AWS</a:t>
            </a:r>
            <a:r>
              <a:rPr lang="zh-CN" altLang="en-US" b="0" i="0" dirty="0">
                <a:solidFill>
                  <a:srgbClr val="222222"/>
                </a:solidFill>
                <a:effectLst/>
                <a:latin typeface="system-ui"/>
              </a:rPr>
              <a:t> 云上使用 </a:t>
            </a:r>
            <a:r>
              <a:rPr lang="en-US" altLang="zh-CN" b="0" i="0" dirty="0" err="1">
                <a:solidFill>
                  <a:srgbClr val="222222"/>
                </a:solidFill>
                <a:effectLst/>
                <a:latin typeface="system-ui"/>
              </a:rPr>
              <a:t>ShardingSphere</a:t>
            </a:r>
            <a:r>
              <a:rPr lang="zh-CN" altLang="en-US" b="0" i="0" dirty="0">
                <a:solidFill>
                  <a:srgbClr val="222222"/>
                </a:solidFill>
                <a:effectLst/>
                <a:latin typeface="system-ui"/>
              </a:rPr>
              <a:t> </a:t>
            </a:r>
            <a:r>
              <a:rPr lang="en-US" altLang="zh-CN" b="0" i="0" dirty="0">
                <a:solidFill>
                  <a:srgbClr val="222222"/>
                </a:solidFill>
                <a:effectLst/>
                <a:latin typeface="system-ui"/>
              </a:rPr>
              <a:t>Proxy</a:t>
            </a:r>
            <a:r>
              <a:rPr lang="zh-CN" altLang="en-US" b="0" i="0" dirty="0">
                <a:solidFill>
                  <a:srgbClr val="222222"/>
                </a:solidFill>
                <a:effectLst/>
                <a:latin typeface="system-ui"/>
              </a:rPr>
              <a:t> 和 </a:t>
            </a:r>
            <a:r>
              <a:rPr lang="en" altLang="zh-CN" b="0" i="0" dirty="0">
                <a:solidFill>
                  <a:srgbClr val="222222"/>
                </a:solidFill>
                <a:effectLst/>
                <a:latin typeface="system-ui"/>
              </a:rPr>
              <a:t>Aurora</a:t>
            </a:r>
            <a:r>
              <a:rPr lang="zh-CN" altLang="en-US" b="0" i="0" dirty="0">
                <a:solidFill>
                  <a:srgbClr val="222222"/>
                </a:solidFill>
                <a:effectLst/>
                <a:latin typeface="system-ui"/>
              </a:rPr>
              <a:t> 数据库，联合打造分布式数据库解决方案。该方案中使用了虚拟机部署的方式，</a:t>
            </a:r>
            <a:r>
              <a:rPr lang="zh-CN" altLang="en-US" b="0" i="0" dirty="0">
                <a:solidFill>
                  <a:srgbClr val="000000"/>
                </a:solidFill>
                <a:effectLst/>
                <a:latin typeface="微软雅黑" panose="020B0503020204020204" pitchFamily="34" charset="-122"/>
                <a:ea typeface="微软雅黑" panose="020B0503020204020204" pitchFamily="34" charset="-122"/>
              </a:rPr>
              <a:t>使用 </a:t>
            </a:r>
            <a:r>
              <a:rPr lang="en" altLang="zh-CN" b="0" i="0" dirty="0">
                <a:solidFill>
                  <a:srgbClr val="000000"/>
                </a:solidFill>
                <a:effectLst/>
                <a:latin typeface="微软雅黑" panose="020B0503020204020204" pitchFamily="34" charset="-122"/>
                <a:ea typeface="微软雅黑" panose="020B0503020204020204" pitchFamily="34" charset="-122"/>
              </a:rPr>
              <a:t>Aurora </a:t>
            </a:r>
            <a:r>
              <a:rPr lang="zh-CN" altLang="en-US" b="0" i="0" dirty="0">
                <a:solidFill>
                  <a:srgbClr val="000000"/>
                </a:solidFill>
                <a:effectLst/>
                <a:latin typeface="微软雅黑" panose="020B0503020204020204" pitchFamily="34" charset="-122"/>
                <a:ea typeface="微软雅黑" panose="020B0503020204020204" pitchFamily="34" charset="-122"/>
              </a:rPr>
              <a:t>数据库作为存储节点，</a:t>
            </a:r>
            <a:r>
              <a:rPr lang="en" altLang="zh-CN" b="0" i="0" dirty="0" err="1">
                <a:solidFill>
                  <a:srgbClr val="000000"/>
                </a:solidFill>
                <a:effectLst/>
                <a:latin typeface="微软雅黑" panose="020B0503020204020204" pitchFamily="34" charset="-122"/>
                <a:ea typeface="微软雅黑" panose="020B0503020204020204" pitchFamily="34" charset="-122"/>
              </a:rPr>
              <a:t>ShardingSphere</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Proxy</a:t>
            </a:r>
            <a:r>
              <a:rPr lang="en"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作为计算节点运行在 </a:t>
            </a:r>
            <a:r>
              <a:rPr lang="en" altLang="zh-CN" b="0" i="0" dirty="0">
                <a:solidFill>
                  <a:srgbClr val="000000"/>
                </a:solidFill>
                <a:effectLst/>
                <a:latin typeface="微软雅黑" panose="020B0503020204020204" pitchFamily="34" charset="-122"/>
                <a:ea typeface="微软雅黑" panose="020B0503020204020204" pitchFamily="34" charset="-122"/>
              </a:rPr>
              <a:t>EC2 </a:t>
            </a:r>
            <a:r>
              <a:rPr lang="zh-CN" altLang="en" b="0" i="0" dirty="0">
                <a:solidFill>
                  <a:srgbClr val="000000"/>
                </a:solidFill>
                <a:effectLst/>
                <a:latin typeface="微软雅黑" panose="020B0503020204020204" pitchFamily="34" charset="-122"/>
                <a:ea typeface="微软雅黑" panose="020B0503020204020204" pitchFamily="34" charset="-122"/>
              </a:rPr>
              <a:t>上</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en-US" altLang="zh-CN" b="0" i="0" dirty="0">
              <a:solidFill>
                <a:srgbClr val="222222"/>
              </a:solidFill>
              <a:effectLst/>
              <a:latin typeface="system-ui"/>
            </a:endParaRPr>
          </a:p>
          <a:p>
            <a:pPr marL="0" marR="0" lvl="0" indent="0" algn="l" defTabSz="563933" rtl="0" eaLnBrk="1" fontAlgn="auto" latinLnBrk="0" hangingPunct="1">
              <a:lnSpc>
                <a:spcPct val="100000"/>
              </a:lnSpc>
              <a:spcBef>
                <a:spcPts val="0"/>
              </a:spcBef>
              <a:spcAft>
                <a:spcPts val="185"/>
              </a:spcAft>
              <a:buClrTx/>
              <a:buSzTx/>
              <a:buFontTx/>
              <a:buNone/>
              <a:tabLst/>
              <a:defRPr/>
            </a:pPr>
            <a:endParaRPr lang="en-US" altLang="zh-CN" b="0" i="0" dirty="0">
              <a:solidFill>
                <a:srgbClr val="222222"/>
              </a:solidFill>
              <a:effectLst/>
              <a:latin typeface="system-ui"/>
            </a:endParaRPr>
          </a:p>
          <a:p>
            <a:pPr marL="0" marR="0" lvl="0" indent="0" algn="l" defTabSz="563933" rtl="0" eaLnBrk="1" fontAlgn="auto" latinLnBrk="0" hangingPunct="1">
              <a:lnSpc>
                <a:spcPct val="100000"/>
              </a:lnSpc>
              <a:spcBef>
                <a:spcPts val="0"/>
              </a:spcBef>
              <a:spcAft>
                <a:spcPts val="185"/>
              </a:spcAft>
              <a:buClrTx/>
              <a:buSzTx/>
              <a:buFontTx/>
              <a:buNone/>
              <a:tabLst/>
              <a:defRPr/>
            </a:pPr>
            <a:r>
              <a:rPr lang="zh-CN" altLang="en-US" b="0" i="0" dirty="0">
                <a:solidFill>
                  <a:srgbClr val="222222"/>
                </a:solidFill>
                <a:effectLst/>
                <a:latin typeface="system-ui"/>
              </a:rPr>
              <a:t>在这我们简单回顾下实践的步骤，首先</a:t>
            </a:r>
            <a:r>
              <a:rPr lang="zh-CN" altLang="en-US" b="0" i="0" dirty="0">
                <a:solidFill>
                  <a:srgbClr val="000000"/>
                </a:solidFill>
                <a:effectLst/>
                <a:latin typeface="微软雅黑" panose="020B0503020204020204" pitchFamily="34" charset="-122"/>
                <a:ea typeface="微软雅黑" panose="020B0503020204020204" pitchFamily="34" charset="-122"/>
              </a:rPr>
              <a:t>我们需要在 </a:t>
            </a:r>
            <a:r>
              <a:rPr lang="en-US" altLang="zh-CN" b="0" i="0" dirty="0">
                <a:solidFill>
                  <a:srgbClr val="000000"/>
                </a:solidFill>
                <a:effectLst/>
                <a:latin typeface="微软雅黑" panose="020B0503020204020204" pitchFamily="34" charset="-122"/>
                <a:ea typeface="微软雅黑" panose="020B0503020204020204" pitchFamily="34" charset="-122"/>
              </a:rPr>
              <a:t>AWS</a:t>
            </a:r>
            <a:r>
              <a:rPr lang="zh-CN" altLang="en-US" b="0" i="0" dirty="0">
                <a:solidFill>
                  <a:srgbClr val="000000"/>
                </a:solidFill>
                <a:effectLst/>
                <a:latin typeface="微软雅黑" panose="020B0503020204020204" pitchFamily="34" charset="-122"/>
                <a:ea typeface="微软雅黑" panose="020B0503020204020204" pitchFamily="34" charset="-122"/>
              </a:rPr>
              <a:t> 上创建一个 </a:t>
            </a:r>
            <a:r>
              <a:rPr lang="en-US" altLang="zh-CN" b="0" i="0" dirty="0">
                <a:solidFill>
                  <a:srgbClr val="000000"/>
                </a:solidFill>
                <a:effectLst/>
                <a:latin typeface="微软雅黑" panose="020B0503020204020204" pitchFamily="34" charset="-122"/>
                <a:ea typeface="微软雅黑" panose="020B0503020204020204" pitchFamily="34" charset="-122"/>
              </a:rPr>
              <a:t>EC2</a:t>
            </a:r>
            <a:r>
              <a:rPr lang="zh-CN" altLang="en-US" b="0" i="0" dirty="0">
                <a:solidFill>
                  <a:srgbClr val="000000"/>
                </a:solidFill>
                <a:effectLst/>
                <a:latin typeface="微软雅黑" panose="020B0503020204020204" pitchFamily="34" charset="-122"/>
                <a:ea typeface="微软雅黑" panose="020B0503020204020204" pitchFamily="34" charset="-122"/>
              </a:rPr>
              <a:t> 实例，用于部署 </a:t>
            </a:r>
            <a:r>
              <a:rPr lang="en-US" altLang="zh-CN" b="0" i="0" dirty="0" err="1">
                <a:solidFill>
                  <a:srgbClr val="000000"/>
                </a:solidFill>
                <a:effectLst/>
                <a:latin typeface="微软雅黑" panose="020B0503020204020204" pitchFamily="34" charset="-122"/>
                <a:ea typeface="微软雅黑" panose="020B0503020204020204" pitchFamily="34" charset="-122"/>
              </a:rPr>
              <a:t>ShardingSphere</a:t>
            </a:r>
            <a:r>
              <a:rPr lang="en-US" altLang="zh-CN" b="0" i="0" dirty="0">
                <a:solidFill>
                  <a:srgbClr val="000000"/>
                </a:solidFill>
                <a:effectLst/>
                <a:latin typeface="微软雅黑" panose="020B0503020204020204" pitchFamily="34" charset="-122"/>
                <a:ea typeface="微软雅黑" panose="020B0503020204020204" pitchFamily="34" charset="-122"/>
              </a:rPr>
              <a:t>-Proxy</a:t>
            </a:r>
            <a:r>
              <a:rPr lang="zh-CN" altLang="en-US" b="0" i="0" dirty="0">
                <a:solidFill>
                  <a:srgbClr val="000000"/>
                </a:solidFill>
                <a:effectLst/>
                <a:latin typeface="微软雅黑" panose="020B0503020204020204" pitchFamily="34" charset="-122"/>
                <a:ea typeface="微软雅黑" panose="020B0503020204020204" pitchFamily="34" charset="-122"/>
              </a:rPr>
              <a:t> 计算节点。</a:t>
            </a:r>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20</a:t>
            </a:fld>
            <a:endParaRPr lang="en-US" dirty="0"/>
          </a:p>
        </p:txBody>
      </p:sp>
    </p:spTree>
    <p:extLst>
      <p:ext uri="{BB962C8B-B14F-4D97-AF65-F5344CB8AC3E}">
        <p14:creationId xmlns:p14="http://schemas.microsoft.com/office/powerpoint/2010/main" val="177130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r>
              <a:rPr lang="en-US" dirty="0" err="1"/>
              <a:t>然后</a:t>
            </a:r>
            <a:r>
              <a:rPr lang="zh-CN" altLang="en-US" dirty="0"/>
              <a:t>，我们需要在 </a:t>
            </a:r>
            <a:r>
              <a:rPr lang="en-US" altLang="zh-CN" dirty="0"/>
              <a:t>AWS</a:t>
            </a:r>
            <a:r>
              <a:rPr lang="zh-CN" altLang="en-US" dirty="0"/>
              <a:t> 的 </a:t>
            </a:r>
            <a:r>
              <a:rPr lang="en-US" altLang="zh-CN" dirty="0"/>
              <a:t>RDS</a:t>
            </a:r>
            <a:r>
              <a:rPr lang="zh-CN" altLang="en-US" dirty="0"/>
              <a:t> 上创建一个 </a:t>
            </a:r>
            <a:r>
              <a:rPr lang="en" altLang="zh-CN" dirty="0"/>
              <a:t>Aurora</a:t>
            </a:r>
            <a:r>
              <a:rPr lang="zh-CN" altLang="en-US" dirty="0"/>
              <a:t> 数据库，作为分布式数据库的存储节点，这里我们选择的是 </a:t>
            </a:r>
            <a:r>
              <a:rPr lang="en-US" altLang="zh-CN" dirty="0"/>
              <a:t>PostgreSQL</a:t>
            </a:r>
            <a:r>
              <a:rPr lang="zh-CN" altLang="en-US" dirty="0"/>
              <a:t> 兼容版本，</a:t>
            </a:r>
            <a:r>
              <a:rPr lang="en-US" altLang="zh-CN" dirty="0" err="1"/>
              <a:t>ShardingSphere</a:t>
            </a:r>
            <a:r>
              <a:rPr lang="zh-CN" altLang="en-US" dirty="0"/>
              <a:t> </a:t>
            </a:r>
            <a:r>
              <a:rPr lang="en-US" altLang="zh-CN" dirty="0"/>
              <a:t>Proxy</a:t>
            </a:r>
            <a:r>
              <a:rPr lang="zh-CN" altLang="en-US" dirty="0"/>
              <a:t> 也支持使用 </a:t>
            </a:r>
            <a:r>
              <a:rPr lang="en-US" altLang="zh-CN" dirty="0"/>
              <a:t>MySQL</a:t>
            </a:r>
            <a:r>
              <a:rPr lang="zh-CN" altLang="en-US" dirty="0"/>
              <a:t>、</a:t>
            </a:r>
            <a:r>
              <a:rPr lang="en-US" altLang="zh-CN" dirty="0"/>
              <a:t>Oracle</a:t>
            </a:r>
            <a:r>
              <a:rPr lang="zh-CN" altLang="en-US" dirty="0"/>
              <a:t> 和 </a:t>
            </a:r>
            <a:r>
              <a:rPr lang="en-US" altLang="zh-CN" dirty="0" err="1"/>
              <a:t>SQLServer</a:t>
            </a:r>
            <a:r>
              <a:rPr lang="zh-CN" altLang="en-US" dirty="0"/>
              <a:t> 等主流关系型数据库作为存储节点。</a:t>
            </a:r>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21</a:t>
            </a:fld>
            <a:endParaRPr lang="en-US" dirty="0"/>
          </a:p>
        </p:txBody>
      </p:sp>
    </p:spTree>
    <p:extLst>
      <p:ext uri="{BB962C8B-B14F-4D97-AF65-F5344CB8AC3E}">
        <p14:creationId xmlns:p14="http://schemas.microsoft.com/office/powerpoint/2010/main" val="2481716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r>
              <a:rPr lang="en-US" dirty="0" err="1"/>
              <a:t>第三步</a:t>
            </a:r>
            <a:r>
              <a:rPr lang="zh-CN" altLang="en-US" dirty="0"/>
              <a:t>，</a:t>
            </a:r>
            <a:r>
              <a:rPr lang="en-US" dirty="0" err="1"/>
              <a:t>我们从</a:t>
            </a:r>
            <a:r>
              <a:rPr lang="zh-CN" altLang="en-US" dirty="0"/>
              <a:t> </a:t>
            </a:r>
            <a:r>
              <a:rPr lang="en-US" altLang="zh-CN" dirty="0" err="1"/>
              <a:t>ShardingSphere</a:t>
            </a:r>
            <a:r>
              <a:rPr lang="zh-CN" altLang="en-US" dirty="0"/>
              <a:t> 官网下载最新的 </a:t>
            </a:r>
            <a:r>
              <a:rPr lang="en-US" altLang="zh-CN" dirty="0" err="1"/>
              <a:t>ShardingSphere</a:t>
            </a:r>
            <a:r>
              <a:rPr lang="en-US" altLang="zh-CN" dirty="0"/>
              <a:t>-Proxy</a:t>
            </a:r>
            <a:r>
              <a:rPr lang="zh-CN" altLang="en-US" dirty="0"/>
              <a:t> 安装包，并按照文档中介绍的步骤，完成 </a:t>
            </a:r>
            <a:r>
              <a:rPr lang="en-US" altLang="zh-CN" dirty="0" err="1"/>
              <a:t>ShardingSphere</a:t>
            </a:r>
            <a:r>
              <a:rPr lang="en-US" altLang="zh-CN" dirty="0"/>
              <a:t>-Proxy</a:t>
            </a:r>
            <a:r>
              <a:rPr lang="zh-CN" altLang="en-US" dirty="0"/>
              <a:t> 的部署。部署完成后，我们就拥有了一个分布式数据库，底层采用 </a:t>
            </a:r>
            <a:r>
              <a:rPr lang="en" altLang="zh-CN" dirty="0"/>
              <a:t>Aurora</a:t>
            </a:r>
            <a:r>
              <a:rPr lang="zh-CN" altLang="en-US" dirty="0"/>
              <a:t> 数据库作为存储，此时，我们可以通过 </a:t>
            </a:r>
            <a:r>
              <a:rPr lang="en-US" altLang="zh-CN" dirty="0"/>
              <a:t>PostgreSQL</a:t>
            </a:r>
            <a:r>
              <a:rPr lang="zh-CN" altLang="en-US" dirty="0"/>
              <a:t> 的 </a:t>
            </a:r>
            <a:r>
              <a:rPr lang="en-US" altLang="zh-CN" dirty="0" err="1"/>
              <a:t>psql</a:t>
            </a:r>
            <a:r>
              <a:rPr lang="zh-CN" altLang="en-US" dirty="0"/>
              <a:t> 命令，连接到默认的 </a:t>
            </a:r>
            <a:r>
              <a:rPr lang="en-US" altLang="zh-CN" dirty="0" err="1"/>
              <a:t>postgres</a:t>
            </a:r>
            <a:r>
              <a:rPr lang="zh-CN" altLang="en-US" dirty="0"/>
              <a:t> 库进行数据库操作，主要包括：创建逻辑数据库，添加存储资源，创建数据分片规则，创建分片表，对分片表进行 </a:t>
            </a:r>
            <a:r>
              <a:rPr lang="en-US" altLang="zh-CN" dirty="0"/>
              <a:t>CRUD</a:t>
            </a:r>
            <a:r>
              <a:rPr lang="zh-CN" altLang="en-US" dirty="0"/>
              <a:t> 操作等。可以看到，虚拟机部署的整个过程不是特别复杂，</a:t>
            </a:r>
            <a:r>
              <a:rPr lang="en-US" altLang="zh-CN" dirty="0" err="1"/>
              <a:t>ShardingSphere</a:t>
            </a:r>
            <a:r>
              <a:rPr lang="zh-CN" altLang="en-US" dirty="0"/>
              <a:t> 尽可能的屏蔽了内部细节，为用户提供了透明化的数据分片功能。</a:t>
            </a:r>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22</a:t>
            </a:fld>
            <a:endParaRPr lang="en-US" dirty="0"/>
          </a:p>
        </p:txBody>
      </p:sp>
    </p:spTree>
    <p:extLst>
      <p:ext uri="{BB962C8B-B14F-4D97-AF65-F5344CB8AC3E}">
        <p14:creationId xmlns:p14="http://schemas.microsoft.com/office/powerpoint/2010/main" val="809497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pPr latinLnBrk="1"/>
            <a:r>
              <a:rPr lang="zh-CN" altLang="en-US" sz="800" b="0" i="0" u="none" strike="noStrike" kern="1200" dirty="0">
                <a:solidFill>
                  <a:schemeClr val="tx1"/>
                </a:solidFill>
                <a:effectLst/>
                <a:latin typeface="+mn-lt"/>
                <a:ea typeface="+mn-ea"/>
                <a:cs typeface="+mn-cs"/>
              </a:rPr>
              <a:t>前面的示例展示了在虚拟机上部署单实例 </a:t>
            </a:r>
            <a:r>
              <a:rPr lang="en-US" altLang="zh-CN" sz="800" b="0" i="0" u="none" strike="noStrike" kern="1200" dirty="0" err="1">
                <a:solidFill>
                  <a:schemeClr val="tx1"/>
                </a:solidFill>
                <a:effectLst/>
                <a:latin typeface="+mn-lt"/>
                <a:ea typeface="+mn-ea"/>
                <a:cs typeface="+mn-cs"/>
              </a:rPr>
              <a:t>ShardingSphere</a:t>
            </a:r>
            <a:r>
              <a:rPr lang="zh-CN" altLang="en-US" sz="800" b="0" i="0" u="none" strike="noStrike" kern="1200" dirty="0">
                <a:solidFill>
                  <a:schemeClr val="tx1"/>
                </a:solidFill>
                <a:effectLst/>
                <a:latin typeface="+mn-lt"/>
                <a:ea typeface="+mn-ea"/>
                <a:cs typeface="+mn-cs"/>
              </a:rPr>
              <a:t> </a:t>
            </a:r>
            <a:r>
              <a:rPr lang="en-US" altLang="zh-CN" sz="800" b="0" i="0" u="none" strike="noStrike" kern="1200" dirty="0">
                <a:solidFill>
                  <a:schemeClr val="tx1"/>
                </a:solidFill>
                <a:effectLst/>
                <a:latin typeface="+mn-lt"/>
                <a:ea typeface="+mn-ea"/>
                <a:cs typeface="+mn-cs"/>
              </a:rPr>
              <a:t>Proxy</a:t>
            </a:r>
            <a:r>
              <a:rPr lang="zh-CN" altLang="en-US" sz="800" b="0" i="0" u="none" strike="noStrike" kern="1200" dirty="0">
                <a:solidFill>
                  <a:schemeClr val="tx1"/>
                </a:solidFill>
                <a:effectLst/>
                <a:latin typeface="+mn-lt"/>
                <a:ea typeface="+mn-ea"/>
                <a:cs typeface="+mn-cs"/>
              </a:rPr>
              <a:t> 的步骤，但通常在生产环境中，我们需要在 </a:t>
            </a:r>
            <a:r>
              <a:rPr lang="en" altLang="zh-CN" sz="800" b="0" i="0" u="none" strike="noStrike" kern="1200" dirty="0">
                <a:solidFill>
                  <a:schemeClr val="tx1"/>
                </a:solidFill>
                <a:effectLst/>
                <a:latin typeface="+mn-lt"/>
                <a:ea typeface="+mn-ea"/>
                <a:cs typeface="+mn-cs"/>
              </a:rPr>
              <a:t>AWS </a:t>
            </a:r>
            <a:r>
              <a:rPr lang="zh-CN" altLang="en-US" sz="800" b="0" i="0" u="none" strike="noStrike" kern="1200" dirty="0">
                <a:solidFill>
                  <a:schemeClr val="tx1"/>
                </a:solidFill>
                <a:effectLst/>
                <a:latin typeface="+mn-lt"/>
                <a:ea typeface="+mn-ea"/>
                <a:cs typeface="+mn-cs"/>
              </a:rPr>
              <a:t>上部署</a:t>
            </a:r>
            <a:r>
              <a:rPr lang="en" altLang="zh-CN" sz="800" b="0" i="0" u="none" strike="noStrike" kern="1200" dirty="0">
                <a:solidFill>
                  <a:schemeClr val="tx1"/>
                </a:solidFill>
                <a:effectLst/>
                <a:latin typeface="+mn-lt"/>
                <a:ea typeface="+mn-ea"/>
                <a:cs typeface="+mn-cs"/>
              </a:rPr>
              <a:t> </a:t>
            </a:r>
            <a:r>
              <a:rPr lang="en" altLang="zh-CN" sz="800" b="0" i="0" u="none" strike="noStrike" kern="1200" dirty="0" err="1">
                <a:solidFill>
                  <a:schemeClr val="tx1"/>
                </a:solidFill>
                <a:effectLst/>
                <a:latin typeface="+mn-lt"/>
                <a:ea typeface="+mn-ea"/>
                <a:cs typeface="+mn-cs"/>
              </a:rPr>
              <a:t>ShardingSphere</a:t>
            </a:r>
            <a:r>
              <a:rPr lang="en" altLang="zh-CN" sz="800" b="0" i="0" u="none" strike="noStrike" kern="1200" dirty="0">
                <a:solidFill>
                  <a:schemeClr val="tx1"/>
                </a:solidFill>
                <a:effectLst/>
                <a:latin typeface="+mn-lt"/>
                <a:ea typeface="+mn-ea"/>
                <a:cs typeface="+mn-cs"/>
              </a:rPr>
              <a:t> Proxy </a:t>
            </a:r>
            <a:r>
              <a:rPr lang="zh-CN" altLang="en-US" sz="800" b="0" i="0" u="none" strike="noStrike" kern="1200" dirty="0">
                <a:solidFill>
                  <a:schemeClr val="tx1"/>
                </a:solidFill>
                <a:effectLst/>
                <a:latin typeface="+mn-lt"/>
                <a:ea typeface="+mn-ea"/>
                <a:cs typeface="+mn-cs"/>
              </a:rPr>
              <a:t>集群以及治理中心集群，要部署 </a:t>
            </a:r>
            <a:r>
              <a:rPr lang="en" altLang="zh-CN" sz="800" b="0" i="0" u="none" strike="noStrike" kern="1200" dirty="0" err="1">
                <a:solidFill>
                  <a:schemeClr val="tx1"/>
                </a:solidFill>
                <a:effectLst/>
                <a:latin typeface="+mn-lt"/>
                <a:ea typeface="+mn-ea"/>
                <a:cs typeface="+mn-cs"/>
              </a:rPr>
              <a:t>ShardingSphere</a:t>
            </a:r>
            <a:r>
              <a:rPr lang="en" altLang="zh-CN" sz="800" b="0" i="0" u="none" strike="noStrike" kern="1200" dirty="0">
                <a:solidFill>
                  <a:schemeClr val="tx1"/>
                </a:solidFill>
                <a:effectLst/>
                <a:latin typeface="+mn-lt"/>
                <a:ea typeface="+mn-ea"/>
                <a:cs typeface="+mn-cs"/>
              </a:rPr>
              <a:t> </a:t>
            </a:r>
            <a:r>
              <a:rPr lang="zh-CN" altLang="en-US" sz="800" b="0" i="0" u="none" strike="noStrike" kern="1200" dirty="0">
                <a:solidFill>
                  <a:schemeClr val="tx1"/>
                </a:solidFill>
                <a:effectLst/>
                <a:latin typeface="+mn-lt"/>
                <a:ea typeface="+mn-ea"/>
                <a:cs typeface="+mn-cs"/>
              </a:rPr>
              <a:t>集群和治理中心集群，我们就需要更多的 </a:t>
            </a:r>
            <a:r>
              <a:rPr lang="en" altLang="zh-CN" sz="800" b="0" i="0" u="none" strike="noStrike" kern="1200" dirty="0">
                <a:solidFill>
                  <a:schemeClr val="tx1"/>
                </a:solidFill>
                <a:effectLst/>
                <a:latin typeface="+mn-lt"/>
                <a:ea typeface="+mn-ea"/>
                <a:cs typeface="+mn-cs"/>
              </a:rPr>
              <a:t>EC2 </a:t>
            </a:r>
            <a:r>
              <a:rPr lang="zh-CN" altLang="en-US" sz="800" b="0" i="0" u="none" strike="noStrike" kern="1200" dirty="0">
                <a:solidFill>
                  <a:schemeClr val="tx1"/>
                </a:solidFill>
                <a:effectLst/>
                <a:latin typeface="+mn-lt"/>
                <a:ea typeface="+mn-ea"/>
                <a:cs typeface="+mn-cs"/>
              </a:rPr>
              <a:t>实例用来安装部署所有组件，并且需要对每一个 </a:t>
            </a:r>
            <a:r>
              <a:rPr lang="en-US" altLang="zh-CN" sz="800" b="0" i="0" u="none" strike="noStrike" kern="1200" dirty="0">
                <a:solidFill>
                  <a:schemeClr val="tx1"/>
                </a:solidFill>
                <a:effectLst/>
                <a:latin typeface="+mn-lt"/>
                <a:ea typeface="+mn-ea"/>
                <a:cs typeface="+mn-cs"/>
              </a:rPr>
              <a:t>EC2</a:t>
            </a:r>
            <a:r>
              <a:rPr lang="zh-CN" altLang="en-US" sz="800" b="0" i="0" u="none" strike="noStrike" kern="1200" dirty="0">
                <a:solidFill>
                  <a:schemeClr val="tx1"/>
                </a:solidFill>
                <a:effectLst/>
                <a:latin typeface="+mn-lt"/>
                <a:ea typeface="+mn-ea"/>
                <a:cs typeface="+mn-cs"/>
              </a:rPr>
              <a:t> 实例以及每一个运行的 </a:t>
            </a:r>
            <a:r>
              <a:rPr lang="en-US" altLang="zh-CN" sz="800" b="0" i="0" u="none" strike="noStrike" kern="1200" dirty="0" err="1">
                <a:solidFill>
                  <a:schemeClr val="tx1"/>
                </a:solidFill>
                <a:effectLst/>
                <a:latin typeface="+mn-lt"/>
                <a:ea typeface="+mn-ea"/>
                <a:cs typeface="+mn-cs"/>
              </a:rPr>
              <a:t>ShardingSphere</a:t>
            </a:r>
            <a:r>
              <a:rPr lang="zh-CN" altLang="en-US" sz="800" b="0" i="0" u="none" strike="noStrike" kern="1200" dirty="0">
                <a:solidFill>
                  <a:schemeClr val="tx1"/>
                </a:solidFill>
                <a:effectLst/>
                <a:latin typeface="+mn-lt"/>
                <a:ea typeface="+mn-ea"/>
                <a:cs typeface="+mn-cs"/>
              </a:rPr>
              <a:t> </a:t>
            </a:r>
            <a:r>
              <a:rPr lang="en-US" altLang="zh-CN" sz="800" b="0" i="0" u="none" strike="noStrike" kern="1200" dirty="0">
                <a:solidFill>
                  <a:schemeClr val="tx1"/>
                </a:solidFill>
                <a:effectLst/>
                <a:latin typeface="+mn-lt"/>
                <a:ea typeface="+mn-ea"/>
                <a:cs typeface="+mn-cs"/>
              </a:rPr>
              <a:t>Proxy</a:t>
            </a:r>
            <a:r>
              <a:rPr lang="zh-CN" altLang="en-US" sz="800" b="0" i="0" u="none" strike="noStrike" kern="1200" dirty="0">
                <a:solidFill>
                  <a:schemeClr val="tx1"/>
                </a:solidFill>
                <a:effectLst/>
                <a:latin typeface="+mn-lt"/>
                <a:ea typeface="+mn-ea"/>
                <a:cs typeface="+mn-cs"/>
              </a:rPr>
              <a:t> 实例，治理中心 </a:t>
            </a:r>
            <a:r>
              <a:rPr lang="en-US" altLang="zh-CN" sz="800" b="0" i="0" u="none" strike="noStrike" kern="1200" dirty="0">
                <a:solidFill>
                  <a:schemeClr val="tx1"/>
                </a:solidFill>
                <a:effectLst/>
                <a:latin typeface="+mn-lt"/>
                <a:ea typeface="+mn-ea"/>
                <a:cs typeface="+mn-cs"/>
              </a:rPr>
              <a:t>Zookeeper</a:t>
            </a:r>
            <a:r>
              <a:rPr lang="zh-CN" altLang="en-US" sz="800" b="0" i="0" u="none" strike="noStrike" kern="1200" dirty="0">
                <a:solidFill>
                  <a:schemeClr val="tx1"/>
                </a:solidFill>
                <a:effectLst/>
                <a:latin typeface="+mn-lt"/>
                <a:ea typeface="+mn-ea"/>
                <a:cs typeface="+mn-cs"/>
              </a:rPr>
              <a:t> 实例进行状态管理，如果集群的规模非常大，可以想象运维的工作量将会非常大。</a:t>
            </a:r>
          </a:p>
          <a:p>
            <a:br>
              <a:rPr lang="zh-CN" altLang="en-US" dirty="0"/>
            </a:br>
            <a:endParaRPr kumimoji="1" lang="zh-CN" altLang="en-US" dirty="0"/>
          </a:p>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23</a:t>
            </a:fld>
            <a:endParaRPr lang="en-US" dirty="0"/>
          </a:p>
        </p:txBody>
      </p:sp>
    </p:spTree>
    <p:extLst>
      <p:ext uri="{BB962C8B-B14F-4D97-AF65-F5344CB8AC3E}">
        <p14:creationId xmlns:p14="http://schemas.microsoft.com/office/powerpoint/2010/main" val="297388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r>
              <a:rPr lang="zh-CN" altLang="en-US" sz="800" b="0" i="0" u="none" strike="noStrike" kern="1200" dirty="0">
                <a:solidFill>
                  <a:schemeClr val="tx1"/>
                </a:solidFill>
                <a:effectLst/>
                <a:latin typeface="+mn-lt"/>
                <a:ea typeface="+mn-ea"/>
                <a:cs typeface="+mn-cs"/>
              </a:rPr>
              <a:t>根据前面介绍的虚拟机部署实战步骤，可以看出虚拟机部署模式，主要存在着三大问题。首先是水平扩展能力不足，如果遇到业务负载高峰，需要水平扩展分担压力，要么就是提前部署好，要么就是将整个环境做成一个镜像。这样的扩展方式不够灵活，也不能在突发复杂高峰的情况下快速应对。</a:t>
            </a:r>
            <a:endParaRPr lang="en-US" altLang="zh-CN" sz="800" b="0" i="0" u="none" strike="noStrike" kern="1200" dirty="0">
              <a:solidFill>
                <a:schemeClr val="tx1"/>
              </a:solidFill>
              <a:effectLst/>
              <a:latin typeface="+mn-lt"/>
              <a:ea typeface="+mn-ea"/>
              <a:cs typeface="+mn-cs"/>
            </a:endParaRPr>
          </a:p>
          <a:p>
            <a:endParaRPr lang="en-US" altLang="zh-CN" sz="800" b="0" i="0" u="none" strike="noStrike" kern="1200" dirty="0">
              <a:solidFill>
                <a:schemeClr val="tx1"/>
              </a:solidFill>
              <a:effectLst/>
              <a:latin typeface="+mn-lt"/>
              <a:ea typeface="+mn-ea"/>
              <a:cs typeface="+mn-cs"/>
            </a:endParaRPr>
          </a:p>
          <a:p>
            <a:r>
              <a:rPr lang="zh-CN" altLang="en-US" sz="800" b="0" i="0" u="none" strike="noStrike" kern="1200" dirty="0">
                <a:solidFill>
                  <a:schemeClr val="tx1"/>
                </a:solidFill>
                <a:effectLst/>
                <a:latin typeface="+mn-lt"/>
                <a:ea typeface="+mn-ea"/>
                <a:cs typeface="+mn-cs"/>
              </a:rPr>
              <a:t>其次虚拟机部署模式对每一台宿主机的资源利用不够充分，为了保证自己的应用能够有更多的资源，通常会在申请机器配置的时候尽可能多的去申请。这样的好处就是，在负载高峰的情况，业务能够有更多的资源进行计算，但是这样的也带来一些问题，就是宿主机的资源利用率不高。对于一个企业来说，能够最大限度的提高每个宿主机的资源利用率，是一个能够大幅度降低成本的方式。</a:t>
            </a:r>
            <a:endParaRPr lang="en-US" altLang="zh-CN" sz="800" b="0" i="0" u="none" strike="noStrike" kern="1200" dirty="0">
              <a:solidFill>
                <a:schemeClr val="tx1"/>
              </a:solidFill>
              <a:effectLst/>
              <a:latin typeface="+mn-lt"/>
              <a:ea typeface="+mn-ea"/>
              <a:cs typeface="+mn-cs"/>
            </a:endParaRPr>
          </a:p>
          <a:p>
            <a:endParaRPr lang="en-US" altLang="zh-CN" sz="800" b="0" i="0" u="none" strike="noStrike" kern="1200" dirty="0">
              <a:solidFill>
                <a:schemeClr val="tx1"/>
              </a:solidFill>
              <a:effectLst/>
              <a:latin typeface="+mn-lt"/>
              <a:ea typeface="+mn-ea"/>
              <a:cs typeface="+mn-cs"/>
            </a:endParaRPr>
          </a:p>
          <a:p>
            <a:r>
              <a:rPr lang="zh-CN" altLang="en-US" sz="800" b="0" i="0" u="none" strike="noStrike" kern="1200" dirty="0">
                <a:solidFill>
                  <a:schemeClr val="tx1"/>
                </a:solidFill>
                <a:effectLst/>
                <a:latin typeface="+mn-lt"/>
                <a:ea typeface="+mn-ea"/>
                <a:cs typeface="+mn-cs"/>
              </a:rPr>
              <a:t>此外，运维部门需要对每一个应用的状态做到实时监控，及时响应。每个业务的服务状态叠加在一起就是一个巨大的工作量。所以我们需要有一个工具能够帮助我们解决上述的几个问题。</a:t>
            </a:r>
            <a:r>
              <a:rPr lang="en" altLang="zh-CN" sz="800" b="0" i="0" u="none" strike="noStrike" kern="1200" dirty="0">
                <a:solidFill>
                  <a:schemeClr val="tx1"/>
                </a:solidFill>
                <a:effectLst/>
                <a:latin typeface="+mn-lt"/>
                <a:ea typeface="+mn-ea"/>
                <a:cs typeface="+mn-cs"/>
              </a:rPr>
              <a:t>Apache </a:t>
            </a:r>
            <a:r>
              <a:rPr lang="en" altLang="zh-CN" sz="800" b="0" i="0" u="none" strike="noStrike" kern="1200" dirty="0" err="1">
                <a:solidFill>
                  <a:schemeClr val="tx1"/>
                </a:solidFill>
                <a:effectLst/>
                <a:latin typeface="+mn-lt"/>
                <a:ea typeface="+mn-ea"/>
                <a:cs typeface="+mn-cs"/>
              </a:rPr>
              <a:t>ShardingSphere</a:t>
            </a:r>
            <a:r>
              <a:rPr lang="en" altLang="zh-CN" sz="800" b="0" i="0" u="none" strike="noStrike" kern="1200" dirty="0">
                <a:solidFill>
                  <a:schemeClr val="tx1"/>
                </a:solidFill>
                <a:effectLst/>
                <a:latin typeface="+mn-lt"/>
                <a:ea typeface="+mn-ea"/>
                <a:cs typeface="+mn-cs"/>
              </a:rPr>
              <a:t> </a:t>
            </a:r>
            <a:r>
              <a:rPr lang="zh-CN" altLang="en-US" sz="800" b="0" i="0" u="none" strike="noStrike" kern="1200" dirty="0">
                <a:solidFill>
                  <a:schemeClr val="tx1"/>
                </a:solidFill>
                <a:effectLst/>
                <a:latin typeface="+mn-lt"/>
                <a:ea typeface="+mn-ea"/>
                <a:cs typeface="+mn-cs"/>
              </a:rPr>
              <a:t>虚拟机部署的模式，同样也会面临上述的几个问题。</a:t>
            </a:r>
            <a:r>
              <a:rPr lang="en-US" dirty="0" err="1"/>
              <a:t>为了解决虚拟机部署的问题</a:t>
            </a:r>
            <a:r>
              <a:rPr lang="zh-CN" altLang="en-US" dirty="0"/>
              <a:t>，</a:t>
            </a:r>
            <a:r>
              <a:rPr lang="en-US" altLang="zh-CN" dirty="0" err="1"/>
              <a:t>ShardingSphere</a:t>
            </a:r>
            <a:r>
              <a:rPr lang="zh-CN" altLang="en-US" dirty="0"/>
              <a:t> 提供了云上部署的能力，充分利用 </a:t>
            </a:r>
            <a:r>
              <a:rPr lang="en" altLang="zh-CN" sz="700" b="0" i="0" u="none" strike="noStrike" kern="1200" dirty="0">
                <a:solidFill>
                  <a:schemeClr val="tx1"/>
                </a:solidFill>
                <a:effectLst/>
                <a:latin typeface="+mn-lt"/>
                <a:ea typeface="+mn-ea"/>
                <a:cs typeface="+mn-cs"/>
              </a:rPr>
              <a:t>Kubernetes</a:t>
            </a:r>
            <a:r>
              <a:rPr lang="zh-CN" altLang="en-US" sz="700" b="0" i="0" u="none" strike="noStrike" kern="1200" dirty="0">
                <a:solidFill>
                  <a:schemeClr val="tx1"/>
                </a:solidFill>
                <a:effectLst/>
                <a:latin typeface="+mn-lt"/>
                <a:ea typeface="+mn-ea"/>
                <a:cs typeface="+mn-cs"/>
              </a:rPr>
              <a:t> 云平台的能力。</a:t>
            </a:r>
            <a:endParaRPr lang="en-US" altLang="zh-CN" sz="800" b="0" i="0" u="none" strike="noStrike" kern="1200" dirty="0">
              <a:solidFill>
                <a:schemeClr val="tx1"/>
              </a:solidFill>
              <a:effectLst/>
              <a:latin typeface="+mn-lt"/>
              <a:ea typeface="+mn-ea"/>
              <a:cs typeface="+mn-cs"/>
            </a:endParaRPr>
          </a:p>
          <a:p>
            <a:pPr latinLnBrk="1"/>
            <a:endParaRPr lang="en-US" altLang="zh-CN" sz="800" b="0" i="0" u="none" strike="noStrike" kern="1200" dirty="0">
              <a:solidFill>
                <a:schemeClr val="tx1"/>
              </a:solidFill>
              <a:effectLst/>
              <a:latin typeface="+mn-lt"/>
              <a:ea typeface="+mn-ea"/>
              <a:cs typeface="+mn-cs"/>
            </a:endParaRPr>
          </a:p>
          <a:p>
            <a:pPr latinLnBrk="1"/>
            <a:endParaRPr lang="en-US" altLang="zh-CN" sz="800" b="0" i="0" u="none" strike="noStrike" kern="1200" dirty="0">
              <a:solidFill>
                <a:schemeClr val="tx1"/>
              </a:solidFill>
              <a:effectLst/>
              <a:latin typeface="+mn-lt"/>
              <a:ea typeface="+mn-ea"/>
              <a:cs typeface="+mn-cs"/>
            </a:endParaRPr>
          </a:p>
          <a:p>
            <a:pPr latinLnBrk="1"/>
            <a:r>
              <a:rPr lang="zh-CN" altLang="en-US" sz="800" b="0" i="0" u="none" strike="noStrike" kern="1200" dirty="0">
                <a:solidFill>
                  <a:schemeClr val="tx1"/>
                </a:solidFill>
                <a:effectLst/>
                <a:latin typeface="+mn-lt"/>
                <a:ea typeface="+mn-ea"/>
                <a:cs typeface="+mn-cs"/>
              </a:rPr>
              <a:t>那么，将 </a:t>
            </a:r>
            <a:r>
              <a:rPr lang="en-US" altLang="zh-CN" sz="800" b="0" i="0" u="none" strike="noStrike" kern="1200" dirty="0" err="1">
                <a:solidFill>
                  <a:schemeClr val="tx1"/>
                </a:solidFill>
                <a:effectLst/>
                <a:latin typeface="+mn-lt"/>
                <a:ea typeface="+mn-ea"/>
                <a:cs typeface="+mn-cs"/>
              </a:rPr>
              <a:t>ShardingSphere</a:t>
            </a:r>
            <a:r>
              <a:rPr lang="zh-CN" altLang="en-US" sz="800" b="0" i="0" u="none" strike="noStrike" kern="1200" dirty="0">
                <a:solidFill>
                  <a:schemeClr val="tx1"/>
                </a:solidFill>
                <a:effectLst/>
                <a:latin typeface="+mn-lt"/>
                <a:ea typeface="+mn-ea"/>
                <a:cs typeface="+mn-cs"/>
              </a:rPr>
              <a:t> 迁移到 </a:t>
            </a:r>
            <a:r>
              <a:rPr lang="en" altLang="zh-CN" sz="800" b="0" i="0" u="none" strike="noStrike" kern="1200" dirty="0">
                <a:solidFill>
                  <a:schemeClr val="tx1"/>
                </a:solidFill>
                <a:effectLst/>
                <a:latin typeface="+mn-lt"/>
                <a:ea typeface="+mn-ea"/>
                <a:cs typeface="+mn-cs"/>
              </a:rPr>
              <a:t>Kubernetes</a:t>
            </a:r>
            <a:r>
              <a:rPr lang="zh-CN" altLang="en-US" sz="800" b="0" i="0" u="none" strike="noStrike" kern="1200" dirty="0">
                <a:solidFill>
                  <a:schemeClr val="tx1"/>
                </a:solidFill>
                <a:effectLst/>
                <a:latin typeface="+mn-lt"/>
                <a:ea typeface="+mn-ea"/>
                <a:cs typeface="+mn-cs"/>
              </a:rPr>
              <a:t> 云环境中，可以带来哪些收益呢？</a:t>
            </a:r>
            <a:endParaRPr lang="en-US" altLang="zh-CN" sz="800" b="0" i="0" u="none" strike="noStrike" kern="1200" dirty="0">
              <a:solidFill>
                <a:schemeClr val="tx1"/>
              </a:solidFill>
              <a:effectLst/>
              <a:latin typeface="+mn-lt"/>
              <a:ea typeface="+mn-ea"/>
              <a:cs typeface="+mn-cs"/>
            </a:endParaRPr>
          </a:p>
          <a:p>
            <a:pPr latinLnBrk="1"/>
            <a:endParaRPr lang="en-US" altLang="zh-CN" sz="800" b="0" i="0" u="none" strike="noStrike" kern="1200" dirty="0">
              <a:solidFill>
                <a:schemeClr val="tx1"/>
              </a:solidFill>
              <a:effectLst/>
              <a:latin typeface="+mn-lt"/>
              <a:ea typeface="+mn-ea"/>
              <a:cs typeface="+mn-cs"/>
            </a:endParaRPr>
          </a:p>
          <a:p>
            <a:pPr latinLnBrk="1"/>
            <a:r>
              <a:rPr lang="zh-CN" altLang="en-US" sz="800" b="0" i="0" u="none" strike="noStrike" kern="1200" dirty="0">
                <a:solidFill>
                  <a:schemeClr val="tx1"/>
                </a:solidFill>
                <a:effectLst/>
                <a:latin typeface="+mn-lt"/>
                <a:ea typeface="+mn-ea"/>
                <a:cs typeface="+mn-cs"/>
              </a:rPr>
              <a:t>首先，是优秀的弹性扩展能力。在 </a:t>
            </a:r>
            <a:r>
              <a:rPr lang="en" altLang="zh-CN" sz="800" b="0" i="0" u="none" strike="noStrike" kern="1200" dirty="0">
                <a:solidFill>
                  <a:schemeClr val="tx1"/>
                </a:solidFill>
                <a:effectLst/>
                <a:latin typeface="+mn-lt"/>
                <a:ea typeface="+mn-ea"/>
                <a:cs typeface="+mn-cs"/>
              </a:rPr>
              <a:t>Kubernetes </a:t>
            </a:r>
            <a:r>
              <a:rPr lang="zh-CN" altLang="en-US" sz="800" b="0" i="0" u="none" strike="noStrike" kern="1200" dirty="0">
                <a:solidFill>
                  <a:schemeClr val="tx1"/>
                </a:solidFill>
                <a:effectLst/>
                <a:latin typeface="+mn-lt"/>
                <a:ea typeface="+mn-ea"/>
                <a:cs typeface="+mn-cs"/>
              </a:rPr>
              <a:t>中，应用是以容器的形式进行启动。应用的部署变得非常简便，只需要修改期望的数量， </a:t>
            </a:r>
            <a:r>
              <a:rPr lang="en" altLang="zh-CN" sz="800" b="0" i="0" u="none" strike="noStrike" kern="1200" dirty="0">
                <a:solidFill>
                  <a:schemeClr val="tx1"/>
                </a:solidFill>
                <a:effectLst/>
                <a:latin typeface="+mn-lt"/>
                <a:ea typeface="+mn-ea"/>
                <a:cs typeface="+mn-cs"/>
              </a:rPr>
              <a:t>Kubernetes </a:t>
            </a:r>
            <a:r>
              <a:rPr lang="zh-CN" altLang="en-US" sz="800" b="0" i="0" u="none" strike="noStrike" kern="1200" dirty="0">
                <a:solidFill>
                  <a:schemeClr val="tx1"/>
                </a:solidFill>
                <a:effectLst/>
                <a:latin typeface="+mn-lt"/>
                <a:ea typeface="+mn-ea"/>
                <a:cs typeface="+mn-cs"/>
              </a:rPr>
              <a:t>就会根据期望将这个容器在集群中的一台宿主机中拉起，应用就可以对外提供服务了。这个过程一般只需要秒级就可以完成，大大的缩短了应对负载高峰的准备时间。</a:t>
            </a:r>
            <a:endParaRPr lang="en-US" altLang="zh-CN" sz="800" b="0" i="0" u="none" strike="noStrike" kern="1200" dirty="0">
              <a:solidFill>
                <a:schemeClr val="tx1"/>
              </a:solidFill>
              <a:effectLst/>
              <a:latin typeface="+mn-lt"/>
              <a:ea typeface="+mn-ea"/>
              <a:cs typeface="+mn-cs"/>
            </a:endParaRPr>
          </a:p>
          <a:p>
            <a:pPr latinLnBrk="1"/>
            <a:endParaRPr lang="en-US" altLang="zh-CN" sz="800" b="0" i="0" u="none" strike="noStrike" kern="1200" dirty="0">
              <a:solidFill>
                <a:schemeClr val="tx1"/>
              </a:solidFill>
              <a:effectLst/>
              <a:latin typeface="+mn-lt"/>
              <a:ea typeface="+mn-ea"/>
              <a:cs typeface="+mn-cs"/>
            </a:endParaRPr>
          </a:p>
          <a:p>
            <a:pPr latinLnBrk="1"/>
            <a:r>
              <a:rPr lang="zh-CN" altLang="en-US" sz="800" b="0" i="0" u="none" strike="noStrike" kern="1200" dirty="0">
                <a:solidFill>
                  <a:schemeClr val="tx1"/>
                </a:solidFill>
                <a:effectLst/>
                <a:latin typeface="+mn-lt"/>
                <a:ea typeface="+mn-ea"/>
                <a:cs typeface="+mn-cs"/>
              </a:rPr>
              <a:t>此外，在 </a:t>
            </a:r>
            <a:r>
              <a:rPr lang="en" altLang="zh-CN" sz="800" b="0" i="0" u="none" strike="noStrike" kern="1200" dirty="0">
                <a:solidFill>
                  <a:schemeClr val="tx1"/>
                </a:solidFill>
                <a:effectLst/>
                <a:latin typeface="+mn-lt"/>
                <a:ea typeface="+mn-ea"/>
                <a:cs typeface="+mn-cs"/>
              </a:rPr>
              <a:t>Kubernetes </a:t>
            </a:r>
            <a:r>
              <a:rPr lang="zh-CN" altLang="en-US" sz="800" b="0" i="0" u="none" strike="noStrike" kern="1200" dirty="0">
                <a:solidFill>
                  <a:schemeClr val="tx1"/>
                </a:solidFill>
                <a:effectLst/>
                <a:latin typeface="+mn-lt"/>
                <a:ea typeface="+mn-ea"/>
                <a:cs typeface="+mn-cs"/>
              </a:rPr>
              <a:t>中，所有的基础设施资源都会被 </a:t>
            </a:r>
            <a:r>
              <a:rPr lang="en" altLang="zh-CN" sz="800" b="0" i="0" u="none" strike="noStrike" kern="1200" dirty="0">
                <a:solidFill>
                  <a:schemeClr val="tx1"/>
                </a:solidFill>
                <a:effectLst/>
                <a:latin typeface="+mn-lt"/>
                <a:ea typeface="+mn-ea"/>
                <a:cs typeface="+mn-cs"/>
              </a:rPr>
              <a:t>Kubernetes </a:t>
            </a:r>
            <a:r>
              <a:rPr lang="zh-CN" altLang="en-US" sz="800" b="0" i="0" u="none" strike="noStrike" kern="1200" dirty="0">
                <a:solidFill>
                  <a:schemeClr val="tx1"/>
                </a:solidFill>
                <a:effectLst/>
                <a:latin typeface="+mn-lt"/>
                <a:ea typeface="+mn-ea"/>
                <a:cs typeface="+mn-cs"/>
              </a:rPr>
              <a:t>进行管控，统一进行调度。对应用来说，底层的基础设施的一些相关的细节和差异都已经被屏蔽了，并且在 </a:t>
            </a:r>
            <a:r>
              <a:rPr lang="en" altLang="zh-CN" sz="800" b="0" i="0" u="none" strike="noStrike" kern="1200" dirty="0">
                <a:solidFill>
                  <a:schemeClr val="tx1"/>
                </a:solidFill>
                <a:effectLst/>
                <a:latin typeface="+mn-lt"/>
                <a:ea typeface="+mn-ea"/>
                <a:cs typeface="+mn-cs"/>
              </a:rPr>
              <a:t>Kubernetes </a:t>
            </a:r>
            <a:r>
              <a:rPr lang="zh-CN" altLang="en-US" sz="800" b="0" i="0" u="none" strike="noStrike" kern="1200" dirty="0">
                <a:solidFill>
                  <a:schemeClr val="tx1"/>
                </a:solidFill>
                <a:effectLst/>
                <a:latin typeface="+mn-lt"/>
                <a:ea typeface="+mn-ea"/>
                <a:cs typeface="+mn-cs"/>
              </a:rPr>
              <a:t>集群中的所有应用都享受这些池化的资源，在 </a:t>
            </a:r>
            <a:r>
              <a:rPr lang="en" altLang="zh-CN" sz="800" b="0" i="0" u="none" strike="noStrike" kern="1200" dirty="0">
                <a:solidFill>
                  <a:schemeClr val="tx1"/>
                </a:solidFill>
                <a:effectLst/>
                <a:latin typeface="+mn-lt"/>
                <a:ea typeface="+mn-ea"/>
                <a:cs typeface="+mn-cs"/>
              </a:rPr>
              <a:t>Kubernetes </a:t>
            </a:r>
            <a:r>
              <a:rPr lang="zh-CN" altLang="en-US" sz="800" b="0" i="0" u="none" strike="noStrike" kern="1200" dirty="0">
                <a:solidFill>
                  <a:schemeClr val="tx1"/>
                </a:solidFill>
                <a:effectLst/>
                <a:latin typeface="+mn-lt"/>
                <a:ea typeface="+mn-ea"/>
                <a:cs typeface="+mn-cs"/>
              </a:rPr>
              <a:t>自动调度的情况下，可以做到每一台机器的资源的最大化利用。</a:t>
            </a:r>
          </a:p>
          <a:p>
            <a:pPr latinLnBrk="1"/>
            <a:endParaRPr lang="en-US" altLang="zh-CN" sz="800" b="0" i="0" u="none" strike="noStrike" kern="1200" dirty="0">
              <a:solidFill>
                <a:schemeClr val="tx1"/>
              </a:solidFill>
              <a:effectLst/>
              <a:latin typeface="+mn-lt"/>
              <a:ea typeface="+mn-ea"/>
              <a:cs typeface="+mn-cs"/>
            </a:endParaRPr>
          </a:p>
          <a:p>
            <a:pPr latinLnBrk="1"/>
            <a:r>
              <a:rPr lang="zh-CN" altLang="en-US" sz="800" b="0" i="0" u="none" strike="noStrike" kern="1200" dirty="0">
                <a:solidFill>
                  <a:schemeClr val="tx1"/>
                </a:solidFill>
                <a:effectLst/>
                <a:latin typeface="+mn-lt"/>
                <a:ea typeface="+mn-ea"/>
                <a:cs typeface="+mn-cs"/>
              </a:rPr>
              <a:t>还有一个优势就是，在 </a:t>
            </a:r>
            <a:r>
              <a:rPr lang="en" altLang="zh-CN" sz="800" b="0" i="0" u="none" strike="noStrike" kern="1200" dirty="0">
                <a:solidFill>
                  <a:schemeClr val="tx1"/>
                </a:solidFill>
                <a:effectLst/>
                <a:latin typeface="+mn-lt"/>
                <a:ea typeface="+mn-ea"/>
                <a:cs typeface="+mn-cs"/>
              </a:rPr>
              <a:t>Kubernetes </a:t>
            </a:r>
            <a:r>
              <a:rPr lang="zh-CN" altLang="en-US" sz="800" b="0" i="0" u="none" strike="noStrike" kern="1200" dirty="0">
                <a:solidFill>
                  <a:schemeClr val="tx1"/>
                </a:solidFill>
                <a:effectLst/>
                <a:latin typeface="+mn-lt"/>
                <a:ea typeface="+mn-ea"/>
                <a:cs typeface="+mn-cs"/>
              </a:rPr>
              <a:t>中，有着完善的监控和探针机制，能够帮助运维的同事对运行在 </a:t>
            </a:r>
            <a:r>
              <a:rPr lang="en" altLang="zh-CN" sz="800" b="0" i="0" u="none" strike="noStrike" kern="1200" dirty="0">
                <a:solidFill>
                  <a:schemeClr val="tx1"/>
                </a:solidFill>
                <a:effectLst/>
                <a:latin typeface="+mn-lt"/>
                <a:ea typeface="+mn-ea"/>
                <a:cs typeface="+mn-cs"/>
              </a:rPr>
              <a:t>Kubernetes </a:t>
            </a:r>
            <a:r>
              <a:rPr lang="zh-CN" altLang="en-US" sz="800" b="0" i="0" u="none" strike="noStrike" kern="1200" dirty="0">
                <a:solidFill>
                  <a:schemeClr val="tx1"/>
                </a:solidFill>
                <a:effectLst/>
                <a:latin typeface="+mn-lt"/>
                <a:ea typeface="+mn-ea"/>
                <a:cs typeface="+mn-cs"/>
              </a:rPr>
              <a:t>集群上的应用进行简单的运维操作，包括状态检查，重启等操作。并且在发生异常情况的状态下，能够通过重启等操作，尝试对应用进行自运维，是应用能够在人为干预之前进行自愈，提高了应用的稳定性，解放了一部分人工干预的人力消耗。</a:t>
            </a:r>
            <a:endParaRPr lang="en-US" altLang="zh-CN" sz="800" b="0" i="0" u="none" strike="noStrike" kern="1200" dirty="0">
              <a:solidFill>
                <a:schemeClr val="tx1"/>
              </a:solidFill>
              <a:effectLst/>
              <a:latin typeface="+mn-lt"/>
              <a:ea typeface="+mn-ea"/>
              <a:cs typeface="+mn-cs"/>
            </a:endParaRPr>
          </a:p>
          <a:p>
            <a:pPr latinLnBrk="1"/>
            <a:endParaRPr lang="zh-CN" altLang="en-US" sz="800" b="0" i="0" u="none" strike="noStrike" kern="1200" dirty="0">
              <a:solidFill>
                <a:schemeClr val="tx1"/>
              </a:solidFill>
              <a:effectLst/>
              <a:latin typeface="+mn-lt"/>
              <a:ea typeface="+mn-ea"/>
              <a:cs typeface="+mn-cs"/>
            </a:endParaRPr>
          </a:p>
          <a:p>
            <a:pPr latinLnBrk="1"/>
            <a:r>
              <a:rPr lang="en" altLang="zh-CN" sz="800" b="0" i="0" u="none" strike="noStrike" kern="1200" dirty="0" err="1">
                <a:solidFill>
                  <a:schemeClr val="tx1"/>
                </a:solidFill>
                <a:effectLst/>
                <a:latin typeface="+mn-lt"/>
                <a:ea typeface="+mn-ea"/>
                <a:cs typeface="+mn-cs"/>
              </a:rPr>
              <a:t>ShardingSphere</a:t>
            </a:r>
            <a:r>
              <a:rPr lang="en" altLang="zh-CN" sz="800" b="0" i="0" u="none" strike="noStrike" kern="1200" dirty="0">
                <a:solidFill>
                  <a:schemeClr val="tx1"/>
                </a:solidFill>
                <a:effectLst/>
                <a:latin typeface="+mn-lt"/>
                <a:ea typeface="+mn-ea"/>
                <a:cs typeface="+mn-cs"/>
              </a:rPr>
              <a:t> </a:t>
            </a:r>
            <a:r>
              <a:rPr lang="zh-CN" altLang="en-US" sz="800" b="0" i="0" u="none" strike="noStrike" kern="1200" dirty="0">
                <a:solidFill>
                  <a:schemeClr val="tx1"/>
                </a:solidFill>
                <a:effectLst/>
                <a:latin typeface="+mn-lt"/>
                <a:ea typeface="+mn-ea"/>
                <a:cs typeface="+mn-cs"/>
              </a:rPr>
              <a:t>为了获得上述这几种 </a:t>
            </a:r>
            <a:r>
              <a:rPr lang="en" altLang="zh-CN" sz="800" b="0" i="0" u="none" strike="noStrike" kern="1200" dirty="0">
                <a:solidFill>
                  <a:schemeClr val="tx1"/>
                </a:solidFill>
                <a:effectLst/>
                <a:latin typeface="+mn-lt"/>
                <a:ea typeface="+mn-ea"/>
                <a:cs typeface="+mn-cs"/>
              </a:rPr>
              <a:t>Kubernetes </a:t>
            </a:r>
            <a:r>
              <a:rPr lang="zh-CN" altLang="en-US" sz="800" b="0" i="0" u="none" strike="noStrike" kern="1200" dirty="0">
                <a:solidFill>
                  <a:schemeClr val="tx1"/>
                </a:solidFill>
                <a:effectLst/>
                <a:latin typeface="+mn-lt"/>
                <a:ea typeface="+mn-ea"/>
                <a:cs typeface="+mn-cs"/>
              </a:rPr>
              <a:t>带来的优势，必然会选择支持云上部署。</a:t>
            </a:r>
          </a:p>
          <a:p>
            <a:endParaRPr kumimoji="1" lang="zh-CN" altLang="en-US" dirty="0"/>
          </a:p>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24</a:t>
            </a:fld>
            <a:endParaRPr lang="en-US" dirty="0"/>
          </a:p>
        </p:txBody>
      </p:sp>
    </p:spTree>
    <p:extLst>
      <p:ext uri="{BB962C8B-B14F-4D97-AF65-F5344CB8AC3E}">
        <p14:creationId xmlns:p14="http://schemas.microsoft.com/office/powerpoint/2010/main" val="2028959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r>
              <a:rPr kumimoji="1" lang="en-US" altLang="zh-CN" dirty="0" err="1"/>
              <a:t>ShardingSphere</a:t>
            </a:r>
            <a:r>
              <a:rPr kumimoji="1" lang="zh-CN" altLang="en-US" dirty="0"/>
              <a:t> 在 </a:t>
            </a:r>
            <a:r>
              <a:rPr kumimoji="1" lang="en-US" altLang="zh-CN" dirty="0"/>
              <a:t>5.1.2</a:t>
            </a:r>
            <a:r>
              <a:rPr kumimoji="1" lang="zh-CN" altLang="en-US" dirty="0"/>
              <a:t> 版本发布了 </a:t>
            </a:r>
            <a:r>
              <a:rPr kumimoji="1" lang="en-US" altLang="zh-CN" dirty="0" err="1"/>
              <a:t>ShardingSphere</a:t>
            </a:r>
            <a:r>
              <a:rPr kumimoji="1" lang="zh-CN" altLang="en-US" dirty="0"/>
              <a:t> </a:t>
            </a:r>
            <a:r>
              <a:rPr kumimoji="1" lang="en-US" altLang="zh-CN" dirty="0"/>
              <a:t>Proxy</a:t>
            </a:r>
            <a:r>
              <a:rPr kumimoji="1" lang="zh-CN" altLang="en-US" dirty="0"/>
              <a:t> </a:t>
            </a:r>
            <a:r>
              <a:rPr kumimoji="1" lang="en-US" altLang="zh-CN" dirty="0"/>
              <a:t>Helm</a:t>
            </a:r>
            <a:r>
              <a:rPr kumimoji="1" lang="zh-CN" altLang="en-US" dirty="0"/>
              <a:t> </a:t>
            </a:r>
            <a:r>
              <a:rPr kumimoji="1" lang="en-US" altLang="zh-CN" dirty="0"/>
              <a:t>Chart</a:t>
            </a:r>
            <a:r>
              <a:rPr kumimoji="1" lang="zh-CN" altLang="en-US" dirty="0"/>
              <a:t>，这项新功能是由 </a:t>
            </a:r>
            <a:r>
              <a:rPr kumimoji="1" lang="en-US" altLang="zh-CN" dirty="0" err="1"/>
              <a:t>SphereEx</a:t>
            </a:r>
            <a:r>
              <a:rPr kumimoji="1" lang="zh-CN" altLang="en-US" dirty="0"/>
              <a:t> 向 </a:t>
            </a:r>
            <a:r>
              <a:rPr kumimoji="1" lang="en-US" altLang="zh-CN" dirty="0"/>
              <a:t>Apache</a:t>
            </a:r>
            <a:r>
              <a:rPr kumimoji="1" lang="zh-CN" altLang="en-US" dirty="0"/>
              <a:t> </a:t>
            </a:r>
            <a:r>
              <a:rPr kumimoji="1" lang="en-US" altLang="zh-CN" dirty="0" err="1"/>
              <a:t>ShardingSphere</a:t>
            </a:r>
            <a:r>
              <a:rPr kumimoji="1" lang="zh-CN" altLang="en-US" dirty="0"/>
              <a:t> 社区捐赠，通过 </a:t>
            </a:r>
            <a:r>
              <a:rPr kumimoji="1" lang="en-US" altLang="zh-CN" dirty="0"/>
              <a:t>Helm</a:t>
            </a:r>
            <a:r>
              <a:rPr kumimoji="1" lang="zh-CN" altLang="en-US" dirty="0"/>
              <a:t> </a:t>
            </a:r>
            <a:r>
              <a:rPr kumimoji="1" lang="en-US" altLang="zh-CN" dirty="0"/>
              <a:t>Chart</a:t>
            </a:r>
            <a:r>
              <a:rPr kumimoji="1" lang="zh-CN" altLang="en-US" dirty="0"/>
              <a:t> 方式能够自动部署 </a:t>
            </a:r>
            <a:r>
              <a:rPr kumimoji="1" lang="en-US" altLang="zh-CN" dirty="0"/>
              <a:t>Zookeeper</a:t>
            </a:r>
            <a:r>
              <a:rPr kumimoji="1" lang="zh-CN" altLang="en-US" dirty="0"/>
              <a:t> 集群，帮助用户快速地搭建 </a:t>
            </a:r>
            <a:r>
              <a:rPr kumimoji="1" lang="en-US" altLang="zh-CN" dirty="0" err="1"/>
              <a:t>ShardingSphere</a:t>
            </a:r>
            <a:r>
              <a:rPr kumimoji="1" lang="zh-CN" altLang="en-US" dirty="0"/>
              <a:t> </a:t>
            </a:r>
            <a:r>
              <a:rPr kumimoji="1" lang="en-US" altLang="zh-CN" dirty="0"/>
              <a:t>Proxy</a:t>
            </a:r>
            <a:r>
              <a:rPr kumimoji="1" lang="zh-CN" altLang="en-US" dirty="0"/>
              <a:t> 集群。</a:t>
            </a:r>
            <a:r>
              <a:rPr kumimoji="1" lang="en-US" altLang="zh-CN" dirty="0" err="1"/>
              <a:t>ShardingSphere</a:t>
            </a:r>
            <a:r>
              <a:rPr kumimoji="1" lang="zh-CN" altLang="en-US" dirty="0"/>
              <a:t> </a:t>
            </a:r>
            <a:r>
              <a:rPr kumimoji="1" lang="en-US" altLang="zh-CN" dirty="0"/>
              <a:t>5.2.0</a:t>
            </a:r>
            <a:r>
              <a:rPr kumimoji="1" lang="zh-CN" altLang="en-US" dirty="0"/>
              <a:t> 则更进一步，新增了独立的 </a:t>
            </a:r>
            <a:r>
              <a:rPr kumimoji="1" lang="en-US" altLang="zh-CN" dirty="0" err="1"/>
              <a:t>ShardingSphere</a:t>
            </a:r>
            <a:r>
              <a:rPr kumimoji="1" lang="zh-CN" altLang="en-US" dirty="0"/>
              <a:t> </a:t>
            </a:r>
            <a:r>
              <a:rPr kumimoji="1" lang="en-US" altLang="zh-CN" dirty="0"/>
              <a:t>on</a:t>
            </a:r>
            <a:r>
              <a:rPr kumimoji="1" lang="zh-CN" altLang="en-US" dirty="0"/>
              <a:t> </a:t>
            </a:r>
            <a:r>
              <a:rPr kumimoji="1" lang="en-US" altLang="zh-CN" dirty="0"/>
              <a:t>cloud</a:t>
            </a:r>
            <a:r>
              <a:rPr kumimoji="1" lang="zh-CN" altLang="en-US" dirty="0"/>
              <a:t> 子项目，用于提供完善的云上解决方案，除了 </a:t>
            </a:r>
            <a:r>
              <a:rPr kumimoji="1" lang="en-US" altLang="zh-CN" dirty="0"/>
              <a:t>Helm</a:t>
            </a:r>
            <a:r>
              <a:rPr kumimoji="1" lang="zh-CN" altLang="en-US" dirty="0"/>
              <a:t> </a:t>
            </a:r>
            <a:r>
              <a:rPr kumimoji="1" lang="en-US" altLang="zh-CN" dirty="0"/>
              <a:t>Chart</a:t>
            </a:r>
            <a:r>
              <a:rPr kumimoji="1" lang="zh-CN" altLang="en-US" dirty="0"/>
              <a:t> 还增加了 </a:t>
            </a:r>
            <a:r>
              <a:rPr kumimoji="1" lang="en-US" altLang="zh-CN" dirty="0" err="1"/>
              <a:t>ShardingSphere</a:t>
            </a:r>
            <a:r>
              <a:rPr kumimoji="1" lang="zh-CN" altLang="en-US" dirty="0"/>
              <a:t> </a:t>
            </a:r>
            <a:r>
              <a:rPr kumimoji="1" lang="en-US" altLang="zh-CN" dirty="0"/>
              <a:t>Operator</a:t>
            </a:r>
            <a:r>
              <a:rPr kumimoji="1" lang="zh-CN" altLang="en-US" dirty="0"/>
              <a:t> 用于实现自动化运维。</a:t>
            </a:r>
            <a:endParaRPr kumimoji="1" lang="en-US" altLang="zh-CN" dirty="0"/>
          </a:p>
          <a:p>
            <a:endParaRPr kumimoji="1" lang="en-US" altLang="zh-CN" dirty="0"/>
          </a:p>
          <a:p>
            <a:r>
              <a:rPr kumimoji="1" lang="en-US" altLang="zh-CN" dirty="0" err="1"/>
              <a:t>ShardingSphere</a:t>
            </a:r>
            <a:r>
              <a:rPr kumimoji="1" lang="zh-CN" altLang="en-US" dirty="0"/>
              <a:t> 的云原生解决方案，充分利用了 </a:t>
            </a:r>
            <a:r>
              <a:rPr kumimoji="1" lang="en" altLang="zh-CN" dirty="0"/>
              <a:t>Kubernetes</a:t>
            </a:r>
            <a:r>
              <a:rPr kumimoji="1" lang="zh-CN" altLang="en-US" dirty="0"/>
              <a:t> 平台的可伸缩性，实现了计算层的弹性伸缩管理，对于存储层，用户可以根据需求部署在云上或虚拟机上，此外，</a:t>
            </a:r>
            <a:r>
              <a:rPr kumimoji="1" lang="en-US" altLang="zh-CN" dirty="0" err="1"/>
              <a:t>ShardingSphere</a:t>
            </a:r>
            <a:r>
              <a:rPr kumimoji="1" lang="zh-CN" altLang="en-US" dirty="0"/>
              <a:t> </a:t>
            </a:r>
            <a:r>
              <a:rPr kumimoji="1" lang="en-US" altLang="zh-CN" dirty="0"/>
              <a:t>Proxy</a:t>
            </a:r>
            <a:r>
              <a:rPr kumimoji="1" lang="zh-CN" altLang="en-US" dirty="0"/>
              <a:t> 的云原生解决方案具有云中立的特点，能够很好的适配国外的 </a:t>
            </a:r>
            <a:r>
              <a:rPr kumimoji="1" lang="en-US" altLang="zh-CN" dirty="0"/>
              <a:t>AWS</a:t>
            </a:r>
            <a:r>
              <a:rPr kumimoji="1" lang="zh-CN" altLang="en-US" dirty="0"/>
              <a:t>，</a:t>
            </a:r>
            <a:r>
              <a:rPr kumimoji="1" lang="en-US" altLang="zh-CN" dirty="0"/>
              <a:t>Google Cloud</a:t>
            </a:r>
            <a:r>
              <a:rPr kumimoji="1" lang="zh-CN" altLang="en-US" dirty="0"/>
              <a:t>，</a:t>
            </a:r>
            <a:r>
              <a:rPr kumimoji="1" lang="en" altLang="zh-CN" dirty="0"/>
              <a:t>Microsoft Azure</a:t>
            </a:r>
            <a:r>
              <a:rPr kumimoji="1" lang="zh-CN" altLang="en-US" dirty="0"/>
              <a:t> 以及国内的阿里云、腾讯云和华为云，避免了和某个云平台进行绑定，为用户提供了更多的选择。</a:t>
            </a:r>
          </a:p>
          <a:p>
            <a:endParaRPr kumimoji="1" lang="en-US" altLang="zh-CN" dirty="0"/>
          </a:p>
          <a:p>
            <a:r>
              <a:rPr kumimoji="1" lang="zh-CN" altLang="en-US" dirty="0"/>
              <a:t>下面我们来具体了解下 </a:t>
            </a:r>
            <a:r>
              <a:rPr kumimoji="1" lang="en-US" altLang="zh-CN" dirty="0" err="1"/>
              <a:t>ShardingSphere</a:t>
            </a:r>
            <a:r>
              <a:rPr kumimoji="1" lang="zh-CN" altLang="en-US" dirty="0"/>
              <a:t> </a:t>
            </a:r>
            <a:r>
              <a:rPr kumimoji="1" lang="en-US" altLang="zh-CN" dirty="0"/>
              <a:t>Helm</a:t>
            </a:r>
            <a:r>
              <a:rPr kumimoji="1" lang="zh-CN" altLang="en-US" dirty="0"/>
              <a:t> </a:t>
            </a:r>
            <a:r>
              <a:rPr kumimoji="1" lang="en-US" altLang="zh-CN" dirty="0"/>
              <a:t>Chart</a:t>
            </a:r>
            <a:r>
              <a:rPr kumimoji="1" lang="zh-CN" altLang="en-US" dirty="0"/>
              <a:t> 和 </a:t>
            </a:r>
            <a:r>
              <a:rPr kumimoji="1" lang="en-US" altLang="zh-CN" dirty="0" err="1"/>
              <a:t>ShardingSphere</a:t>
            </a:r>
            <a:r>
              <a:rPr kumimoji="1" lang="zh-CN" altLang="en-US" dirty="0"/>
              <a:t> </a:t>
            </a:r>
            <a:r>
              <a:rPr kumimoji="1" lang="en-US" altLang="zh-CN" dirty="0"/>
              <a:t>Operator</a:t>
            </a:r>
            <a:r>
              <a:rPr kumimoji="1" lang="zh-CN" altLang="en-US" dirty="0"/>
              <a:t>。</a:t>
            </a:r>
            <a:endParaRPr kumimoji="1" lang="en-US" altLang="zh-CN"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25</a:t>
            </a:fld>
            <a:endParaRPr lang="en-US" dirty="0"/>
          </a:p>
        </p:txBody>
      </p:sp>
    </p:spTree>
    <p:extLst>
      <p:ext uri="{BB962C8B-B14F-4D97-AF65-F5344CB8AC3E}">
        <p14:creationId xmlns:p14="http://schemas.microsoft.com/office/powerpoint/2010/main" val="3402992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pPr latinLnBrk="1"/>
            <a:r>
              <a:rPr lang="en" altLang="zh-CN" sz="800" b="0" i="0" u="none" strike="noStrike" kern="1200" dirty="0">
                <a:solidFill>
                  <a:schemeClr val="tx1"/>
                </a:solidFill>
                <a:effectLst/>
                <a:latin typeface="+mn-lt"/>
                <a:ea typeface="+mn-ea"/>
                <a:cs typeface="+mn-cs"/>
              </a:rPr>
              <a:t>Helm </a:t>
            </a:r>
            <a:r>
              <a:rPr lang="zh-CN" altLang="en-US" sz="800" b="0" i="0" u="none" strike="noStrike" kern="1200" dirty="0">
                <a:solidFill>
                  <a:schemeClr val="tx1"/>
                </a:solidFill>
                <a:effectLst/>
                <a:latin typeface="+mn-lt"/>
                <a:ea typeface="+mn-ea"/>
                <a:cs typeface="+mn-cs"/>
              </a:rPr>
              <a:t>使用起来可以看作是一个 </a:t>
            </a:r>
            <a:r>
              <a:rPr lang="en-US" altLang="zh-CN" sz="800" b="0" i="0" u="none" strike="noStrike" kern="1200" dirty="0">
                <a:solidFill>
                  <a:schemeClr val="tx1"/>
                </a:solidFill>
                <a:effectLst/>
                <a:latin typeface="+mn-lt"/>
                <a:ea typeface="+mn-ea"/>
                <a:cs typeface="+mn-cs"/>
              </a:rPr>
              <a:t>L</a:t>
            </a:r>
            <a:r>
              <a:rPr lang="en" altLang="zh-CN" sz="800" b="0" i="0" u="none" strike="noStrike" kern="1200" dirty="0" err="1">
                <a:solidFill>
                  <a:schemeClr val="tx1"/>
                </a:solidFill>
                <a:effectLst/>
                <a:latin typeface="+mn-lt"/>
                <a:ea typeface="+mn-ea"/>
                <a:cs typeface="+mn-cs"/>
              </a:rPr>
              <a:t>inux</a:t>
            </a:r>
            <a:r>
              <a:rPr lang="en" altLang="zh-CN" sz="800" b="0" i="0" u="none" strike="noStrike" kern="1200" dirty="0">
                <a:solidFill>
                  <a:schemeClr val="tx1"/>
                </a:solidFill>
                <a:effectLst/>
                <a:latin typeface="+mn-lt"/>
                <a:ea typeface="+mn-ea"/>
                <a:cs typeface="+mn-cs"/>
              </a:rPr>
              <a:t> </a:t>
            </a:r>
            <a:r>
              <a:rPr lang="zh-CN" altLang="en-US" sz="800" b="0" i="0" u="none" strike="noStrike" kern="1200" dirty="0">
                <a:solidFill>
                  <a:schemeClr val="tx1"/>
                </a:solidFill>
                <a:effectLst/>
                <a:latin typeface="+mn-lt"/>
                <a:ea typeface="+mn-ea"/>
                <a:cs typeface="+mn-cs"/>
              </a:rPr>
              <a:t>发型版的包管理工具，它可以让用户像使用 </a:t>
            </a:r>
            <a:r>
              <a:rPr lang="en" altLang="zh-CN" sz="800" b="0" i="0" u="none" strike="noStrike" kern="1200" dirty="0">
                <a:solidFill>
                  <a:schemeClr val="tx1"/>
                </a:solidFill>
                <a:effectLst/>
                <a:latin typeface="+mn-lt"/>
                <a:ea typeface="+mn-ea"/>
                <a:cs typeface="+mn-cs"/>
              </a:rPr>
              <a:t>Linux </a:t>
            </a:r>
            <a:r>
              <a:rPr lang="zh-CN" altLang="en-US" sz="800" b="0" i="0" u="none" strike="noStrike" kern="1200" dirty="0">
                <a:solidFill>
                  <a:schemeClr val="tx1"/>
                </a:solidFill>
                <a:effectLst/>
                <a:latin typeface="+mn-lt"/>
                <a:ea typeface="+mn-ea"/>
                <a:cs typeface="+mn-cs"/>
              </a:rPr>
              <a:t>发行版安装应用一样，简单地在 </a:t>
            </a:r>
            <a:r>
              <a:rPr lang="en" altLang="zh-CN" sz="800" b="0" i="0" u="none" strike="noStrike" kern="1200" dirty="0">
                <a:solidFill>
                  <a:schemeClr val="tx1"/>
                </a:solidFill>
                <a:effectLst/>
                <a:latin typeface="+mn-lt"/>
                <a:ea typeface="+mn-ea"/>
                <a:cs typeface="+mn-cs"/>
              </a:rPr>
              <a:t>Kubernetes </a:t>
            </a:r>
            <a:r>
              <a:rPr lang="zh-CN" altLang="en-US" sz="800" b="0" i="0" u="none" strike="noStrike" kern="1200" dirty="0">
                <a:solidFill>
                  <a:schemeClr val="tx1"/>
                </a:solidFill>
                <a:effectLst/>
                <a:latin typeface="+mn-lt"/>
                <a:ea typeface="+mn-ea"/>
                <a:cs typeface="+mn-cs"/>
              </a:rPr>
              <a:t>中部署应用。</a:t>
            </a:r>
            <a:endParaRPr lang="en-US" altLang="zh-CN" sz="800" b="0" i="0" u="none" strike="noStrike" kern="1200" dirty="0">
              <a:solidFill>
                <a:schemeClr val="tx1"/>
              </a:solidFill>
              <a:effectLst/>
              <a:latin typeface="+mn-lt"/>
              <a:ea typeface="+mn-ea"/>
              <a:cs typeface="+mn-cs"/>
            </a:endParaRPr>
          </a:p>
          <a:p>
            <a:pPr latinLnBrk="1"/>
            <a:endParaRPr lang="zh-CN" altLang="en-US" sz="800" b="0" i="0" u="none" strike="noStrike" kern="1200" dirty="0">
              <a:solidFill>
                <a:schemeClr val="tx1"/>
              </a:solidFill>
              <a:effectLst/>
              <a:latin typeface="+mn-lt"/>
              <a:ea typeface="+mn-ea"/>
              <a:cs typeface="+mn-cs"/>
            </a:endParaRPr>
          </a:p>
          <a:p>
            <a:pPr latinLnBrk="1"/>
            <a:r>
              <a:rPr lang="en" altLang="zh-CN" sz="800" b="0" i="0" u="none" strike="noStrike" kern="1200" dirty="0">
                <a:solidFill>
                  <a:schemeClr val="tx1"/>
                </a:solidFill>
                <a:effectLst/>
                <a:latin typeface="+mn-lt"/>
                <a:ea typeface="+mn-ea"/>
                <a:cs typeface="+mn-cs"/>
              </a:rPr>
              <a:t>Helm </a:t>
            </a:r>
            <a:r>
              <a:rPr lang="zh-CN" altLang="en-US" sz="800" b="0" i="0" u="none" strike="noStrike" kern="1200" dirty="0">
                <a:solidFill>
                  <a:schemeClr val="tx1"/>
                </a:solidFill>
                <a:effectLst/>
                <a:latin typeface="+mn-lt"/>
                <a:ea typeface="+mn-ea"/>
                <a:cs typeface="+mn-cs"/>
              </a:rPr>
              <a:t>的基本思想是通过模板化实现 </a:t>
            </a:r>
            <a:r>
              <a:rPr lang="en" altLang="zh-CN" sz="800" b="0" i="0" u="none" strike="noStrike" kern="1200" dirty="0">
                <a:solidFill>
                  <a:schemeClr val="tx1"/>
                </a:solidFill>
                <a:effectLst/>
                <a:latin typeface="+mn-lt"/>
                <a:ea typeface="+mn-ea"/>
                <a:cs typeface="+mn-cs"/>
              </a:rPr>
              <a:t>Kubernetes </a:t>
            </a:r>
            <a:r>
              <a:rPr lang="en" altLang="zh-CN" sz="800" b="0" i="0" u="none" strike="noStrike" kern="1200" dirty="0" err="1">
                <a:solidFill>
                  <a:schemeClr val="tx1"/>
                </a:solidFill>
                <a:effectLst/>
                <a:latin typeface="+mn-lt"/>
                <a:ea typeface="+mn-ea"/>
                <a:cs typeface="+mn-cs"/>
              </a:rPr>
              <a:t>yaml</a:t>
            </a:r>
            <a:r>
              <a:rPr lang="en" altLang="zh-CN" sz="800" b="0" i="0" u="none" strike="noStrike" kern="1200" dirty="0">
                <a:solidFill>
                  <a:schemeClr val="tx1"/>
                </a:solidFill>
                <a:effectLst/>
                <a:latin typeface="+mn-lt"/>
                <a:ea typeface="+mn-ea"/>
                <a:cs typeface="+mn-cs"/>
              </a:rPr>
              <a:t> </a:t>
            </a:r>
            <a:r>
              <a:rPr lang="zh-CN" altLang="en" sz="800" b="0" i="0" u="none" strike="noStrike" kern="1200" dirty="0">
                <a:solidFill>
                  <a:schemeClr val="tx1"/>
                </a:solidFill>
                <a:effectLst/>
                <a:latin typeface="+mn-lt"/>
                <a:ea typeface="+mn-ea"/>
                <a:cs typeface="+mn-cs"/>
              </a:rPr>
              <a:t>配置</a:t>
            </a:r>
            <a:r>
              <a:rPr lang="zh-CN" altLang="en-US" sz="800" b="0" i="0" u="none" strike="noStrike" kern="1200" dirty="0">
                <a:solidFill>
                  <a:schemeClr val="tx1"/>
                </a:solidFill>
                <a:effectLst/>
                <a:latin typeface="+mn-lt"/>
                <a:ea typeface="+mn-ea"/>
                <a:cs typeface="+mn-cs"/>
              </a:rPr>
              <a:t>的可重用性。</a:t>
            </a:r>
            <a:r>
              <a:rPr lang="en" altLang="zh-CN" sz="800" b="0" i="0" u="none" strike="noStrike" kern="1200" dirty="0">
                <a:solidFill>
                  <a:schemeClr val="tx1"/>
                </a:solidFill>
                <a:effectLst/>
                <a:latin typeface="+mn-lt"/>
                <a:ea typeface="+mn-ea"/>
                <a:cs typeface="+mn-cs"/>
              </a:rPr>
              <a:t>Helm </a:t>
            </a:r>
            <a:r>
              <a:rPr lang="zh-CN" altLang="en-US" sz="800" b="0" i="0" u="none" strike="noStrike" kern="1200" dirty="0">
                <a:solidFill>
                  <a:schemeClr val="tx1"/>
                </a:solidFill>
                <a:effectLst/>
                <a:latin typeface="+mn-lt"/>
                <a:ea typeface="+mn-ea"/>
                <a:cs typeface="+mn-cs"/>
              </a:rPr>
              <a:t>允许定义带有标记属性的 </a:t>
            </a:r>
            <a:r>
              <a:rPr lang="en" altLang="zh-CN" sz="800" b="0" i="0" u="none" strike="noStrike" kern="1200" dirty="0">
                <a:solidFill>
                  <a:schemeClr val="tx1"/>
                </a:solidFill>
                <a:effectLst/>
                <a:latin typeface="+mn-lt"/>
                <a:ea typeface="+mn-ea"/>
                <a:cs typeface="+mn-cs"/>
              </a:rPr>
              <a:t>Kubernetes YAML</a:t>
            </a:r>
            <a:r>
              <a:rPr lang="zh-CN" altLang="en" sz="800" b="0" i="0" u="none" strike="noStrike" kern="1200" dirty="0">
                <a:solidFill>
                  <a:schemeClr val="tx1"/>
                </a:solidFill>
                <a:effectLst/>
                <a:latin typeface="+mn-lt"/>
                <a:ea typeface="+mn-ea"/>
                <a:cs typeface="+mn-cs"/>
              </a:rPr>
              <a:t>文件。</a:t>
            </a:r>
            <a:r>
              <a:rPr lang="zh-CN" altLang="en-US" sz="800" b="0" i="0" u="none" strike="noStrike" kern="1200" dirty="0">
                <a:solidFill>
                  <a:schemeClr val="tx1"/>
                </a:solidFill>
                <a:effectLst/>
                <a:latin typeface="+mn-lt"/>
                <a:ea typeface="+mn-ea"/>
                <a:cs typeface="+mn-cs"/>
              </a:rPr>
              <a:t>这些属性的实际值在单独的文件中定义。</a:t>
            </a:r>
            <a:r>
              <a:rPr lang="en" altLang="zh-CN" sz="800" b="0" i="0" u="none" strike="noStrike" kern="1200" dirty="0">
                <a:solidFill>
                  <a:schemeClr val="tx1"/>
                </a:solidFill>
                <a:effectLst/>
                <a:latin typeface="+mn-lt"/>
                <a:ea typeface="+mn-ea"/>
                <a:cs typeface="+mn-cs"/>
              </a:rPr>
              <a:t>Helm </a:t>
            </a:r>
            <a:r>
              <a:rPr lang="zh-CN" altLang="en-US" sz="800" b="0" i="0" u="none" strike="noStrike" kern="1200" dirty="0">
                <a:solidFill>
                  <a:schemeClr val="tx1"/>
                </a:solidFill>
                <a:effectLst/>
                <a:latin typeface="+mn-lt"/>
                <a:ea typeface="+mn-ea"/>
                <a:cs typeface="+mn-cs"/>
              </a:rPr>
              <a:t>获取模板化的 </a:t>
            </a:r>
            <a:r>
              <a:rPr lang="en" altLang="zh-CN" sz="800" b="0" i="0" u="none" strike="noStrike" kern="1200" dirty="0">
                <a:solidFill>
                  <a:schemeClr val="tx1"/>
                </a:solidFill>
                <a:effectLst/>
                <a:latin typeface="+mn-lt"/>
                <a:ea typeface="+mn-ea"/>
                <a:cs typeface="+mn-cs"/>
              </a:rPr>
              <a:t>YAMLs </a:t>
            </a:r>
            <a:r>
              <a:rPr lang="zh-CN" altLang="en-US" sz="800" b="0" i="0" u="none" strike="noStrike" kern="1200" dirty="0">
                <a:solidFill>
                  <a:schemeClr val="tx1"/>
                </a:solidFill>
                <a:effectLst/>
                <a:latin typeface="+mn-lt"/>
                <a:ea typeface="+mn-ea"/>
                <a:cs typeface="+mn-cs"/>
              </a:rPr>
              <a:t>和值文件，并且在这些 </a:t>
            </a:r>
            <a:r>
              <a:rPr lang="en" altLang="zh-CN" sz="800" b="0" i="0" u="none" strike="noStrike" kern="1200" dirty="0">
                <a:solidFill>
                  <a:schemeClr val="tx1"/>
                </a:solidFill>
                <a:effectLst/>
                <a:latin typeface="+mn-lt"/>
                <a:ea typeface="+mn-ea"/>
                <a:cs typeface="+mn-cs"/>
              </a:rPr>
              <a:t>YAML</a:t>
            </a:r>
            <a:r>
              <a:rPr lang="zh-CN" altLang="en" sz="800" b="0" i="0" u="none" strike="noStrike" kern="1200" dirty="0">
                <a:solidFill>
                  <a:schemeClr val="tx1"/>
                </a:solidFill>
                <a:effectLst/>
                <a:latin typeface="+mn-lt"/>
                <a:ea typeface="+mn-ea"/>
                <a:cs typeface="+mn-cs"/>
              </a:rPr>
              <a:t>文件</a:t>
            </a:r>
            <a:r>
              <a:rPr lang="zh-CN" altLang="en-US" sz="800" b="0" i="0" u="none" strike="noStrike" kern="1200" dirty="0">
                <a:solidFill>
                  <a:schemeClr val="tx1"/>
                </a:solidFill>
                <a:effectLst/>
                <a:latin typeface="+mn-lt"/>
                <a:ea typeface="+mn-ea"/>
                <a:cs typeface="+mn-cs"/>
              </a:rPr>
              <a:t>部署到集群之前去合并它们。</a:t>
            </a:r>
            <a:endParaRPr lang="en-US" altLang="zh-CN" sz="800" b="0" i="0" u="none" strike="noStrike" kern="1200" dirty="0">
              <a:solidFill>
                <a:schemeClr val="tx1"/>
              </a:solidFill>
              <a:effectLst/>
              <a:latin typeface="+mn-lt"/>
              <a:ea typeface="+mn-ea"/>
              <a:cs typeface="+mn-cs"/>
            </a:endParaRPr>
          </a:p>
          <a:p>
            <a:pPr latinLnBrk="1"/>
            <a:endParaRPr lang="en-US" altLang="zh-CN" sz="800" b="0" i="0" u="none" strike="noStrike" kern="1200" dirty="0">
              <a:solidFill>
                <a:schemeClr val="tx1"/>
              </a:solidFill>
              <a:effectLst/>
              <a:latin typeface="+mn-lt"/>
              <a:ea typeface="+mn-ea"/>
              <a:cs typeface="+mn-cs"/>
            </a:endParaRPr>
          </a:p>
          <a:p>
            <a:pPr latinLnBrk="1"/>
            <a:r>
              <a:rPr lang="zh-CN" altLang="en-US" sz="800" b="0" i="0" u="none" strike="noStrike" kern="1200" dirty="0">
                <a:solidFill>
                  <a:schemeClr val="tx1"/>
                </a:solidFill>
                <a:effectLst/>
                <a:latin typeface="+mn-lt"/>
                <a:ea typeface="+mn-ea"/>
                <a:cs typeface="+mn-cs"/>
              </a:rPr>
              <a:t>官方对于 </a:t>
            </a:r>
            <a:r>
              <a:rPr lang="en" altLang="zh-CN" sz="800" b="0" i="0" u="none" strike="noStrike" kern="1200" dirty="0">
                <a:solidFill>
                  <a:schemeClr val="tx1"/>
                </a:solidFill>
                <a:effectLst/>
                <a:latin typeface="+mn-lt"/>
                <a:ea typeface="+mn-ea"/>
                <a:cs typeface="+mn-cs"/>
              </a:rPr>
              <a:t>Helm </a:t>
            </a:r>
            <a:r>
              <a:rPr lang="zh-CN" altLang="en-US" sz="800" b="0" i="0" u="none" strike="noStrike" kern="1200" dirty="0">
                <a:solidFill>
                  <a:schemeClr val="tx1"/>
                </a:solidFill>
                <a:effectLst/>
                <a:latin typeface="+mn-lt"/>
                <a:ea typeface="+mn-ea"/>
                <a:cs typeface="+mn-cs"/>
              </a:rPr>
              <a:t>的阐述是，</a:t>
            </a:r>
            <a:r>
              <a:rPr lang="en" altLang="zh-CN" sz="800" b="0" i="0" u="none" strike="noStrike" kern="1200" dirty="0">
                <a:solidFill>
                  <a:schemeClr val="tx1"/>
                </a:solidFill>
                <a:effectLst/>
                <a:latin typeface="+mn-lt"/>
                <a:ea typeface="+mn-ea"/>
                <a:cs typeface="+mn-cs"/>
              </a:rPr>
              <a:t>Helm </a:t>
            </a:r>
            <a:r>
              <a:rPr lang="zh-CN" altLang="en-US" sz="800" b="0" i="0" u="none" strike="noStrike" kern="1200" dirty="0">
                <a:solidFill>
                  <a:schemeClr val="tx1"/>
                </a:solidFill>
                <a:effectLst/>
                <a:latin typeface="+mn-lt"/>
                <a:ea typeface="+mn-ea"/>
                <a:cs typeface="+mn-cs"/>
              </a:rPr>
              <a:t>是 </a:t>
            </a:r>
            <a:r>
              <a:rPr lang="en" altLang="zh-CN" sz="800" b="0" i="0" u="none" strike="noStrike" kern="1200" dirty="0">
                <a:solidFill>
                  <a:schemeClr val="tx1"/>
                </a:solidFill>
                <a:effectLst/>
                <a:latin typeface="+mn-lt"/>
                <a:ea typeface="+mn-ea"/>
                <a:cs typeface="+mn-cs"/>
              </a:rPr>
              <a:t>Kubernetes </a:t>
            </a:r>
            <a:r>
              <a:rPr lang="zh-CN" altLang="en-US" sz="800" b="0" i="0" u="none" strike="noStrike" kern="1200" dirty="0">
                <a:solidFill>
                  <a:schemeClr val="tx1"/>
                </a:solidFill>
                <a:effectLst/>
                <a:latin typeface="+mn-lt"/>
                <a:ea typeface="+mn-ea"/>
                <a:cs typeface="+mn-cs"/>
              </a:rPr>
              <a:t>应用查找、分享和使用的最佳方式。</a:t>
            </a:r>
          </a:p>
          <a:p>
            <a:pPr latinLnBrk="1"/>
            <a:endParaRPr lang="en" altLang="zh-CN" sz="800" b="0" i="0" u="none" strike="noStrike" kern="1200" dirty="0">
              <a:solidFill>
                <a:schemeClr val="tx1"/>
              </a:solidFill>
              <a:effectLst/>
              <a:latin typeface="+mn-lt"/>
              <a:ea typeface="+mn-ea"/>
              <a:cs typeface="+mn-cs"/>
            </a:endParaRPr>
          </a:p>
          <a:p>
            <a:pPr latinLnBrk="1"/>
            <a:r>
              <a:rPr lang="en" altLang="zh-CN" sz="800" b="0" i="0" u="none" strike="noStrike" kern="1200" dirty="0">
                <a:solidFill>
                  <a:schemeClr val="tx1"/>
                </a:solidFill>
                <a:effectLst/>
                <a:latin typeface="+mn-lt"/>
                <a:ea typeface="+mn-ea"/>
                <a:cs typeface="+mn-cs"/>
              </a:rPr>
              <a:t>Apache </a:t>
            </a:r>
            <a:r>
              <a:rPr lang="en" altLang="zh-CN" sz="800" b="0" i="0" u="none" strike="noStrike" kern="1200" dirty="0" err="1">
                <a:solidFill>
                  <a:schemeClr val="tx1"/>
                </a:solidFill>
                <a:effectLst/>
                <a:latin typeface="+mn-lt"/>
                <a:ea typeface="+mn-ea"/>
                <a:cs typeface="+mn-cs"/>
              </a:rPr>
              <a:t>ShardingSphere</a:t>
            </a:r>
            <a:r>
              <a:rPr lang="en" altLang="zh-CN" sz="800" b="0" i="0" u="none" strike="noStrike" kern="1200" dirty="0">
                <a:solidFill>
                  <a:schemeClr val="tx1"/>
                </a:solidFill>
                <a:effectLst/>
                <a:latin typeface="+mn-lt"/>
                <a:ea typeface="+mn-ea"/>
                <a:cs typeface="+mn-cs"/>
              </a:rPr>
              <a:t> </a:t>
            </a:r>
            <a:r>
              <a:rPr lang="en-US" altLang="zh-CN" sz="800" b="0" i="0" u="none" strike="noStrike" kern="1200" dirty="0">
                <a:solidFill>
                  <a:schemeClr val="tx1"/>
                </a:solidFill>
                <a:effectLst/>
                <a:latin typeface="+mn-lt"/>
                <a:ea typeface="+mn-ea"/>
                <a:cs typeface="+mn-cs"/>
              </a:rPr>
              <a:t>C</a:t>
            </a:r>
            <a:r>
              <a:rPr lang="en" altLang="zh-CN" sz="800" b="0" i="0" u="none" strike="noStrike" kern="1200" dirty="0">
                <a:solidFill>
                  <a:schemeClr val="tx1"/>
                </a:solidFill>
                <a:effectLst/>
                <a:latin typeface="+mn-lt"/>
                <a:ea typeface="+mn-ea"/>
                <a:cs typeface="+mn-cs"/>
              </a:rPr>
              <a:t>hart </a:t>
            </a:r>
            <a:r>
              <a:rPr lang="zh-CN" altLang="en-US" sz="800" b="0" i="0" u="none" strike="noStrike" kern="1200" dirty="0">
                <a:solidFill>
                  <a:schemeClr val="tx1"/>
                </a:solidFill>
                <a:effectLst/>
                <a:latin typeface="+mn-lt"/>
                <a:ea typeface="+mn-ea"/>
                <a:cs typeface="+mn-cs"/>
              </a:rPr>
              <a:t>也是使用 </a:t>
            </a:r>
            <a:r>
              <a:rPr lang="en" altLang="zh-CN" sz="800" b="0" i="0" u="none" strike="noStrike" kern="1200" dirty="0">
                <a:solidFill>
                  <a:schemeClr val="tx1"/>
                </a:solidFill>
                <a:effectLst/>
                <a:latin typeface="+mn-lt"/>
                <a:ea typeface="+mn-ea"/>
                <a:cs typeface="+mn-cs"/>
              </a:rPr>
              <a:t>Helm </a:t>
            </a:r>
            <a:r>
              <a:rPr lang="zh-CN" altLang="en-US" sz="800" b="0" i="0" u="none" strike="noStrike" kern="1200" dirty="0">
                <a:solidFill>
                  <a:schemeClr val="tx1"/>
                </a:solidFill>
                <a:effectLst/>
                <a:latin typeface="+mn-lt"/>
                <a:ea typeface="+mn-ea"/>
                <a:cs typeface="+mn-cs"/>
              </a:rPr>
              <a:t>工具进行构建，使得用户能够简单地实现 </a:t>
            </a:r>
            <a:r>
              <a:rPr lang="en" altLang="zh-CN" sz="800" b="0" i="0" u="none" strike="noStrike" kern="1200" dirty="0">
                <a:solidFill>
                  <a:schemeClr val="tx1"/>
                </a:solidFill>
                <a:effectLst/>
                <a:latin typeface="+mn-lt"/>
                <a:ea typeface="+mn-ea"/>
                <a:cs typeface="+mn-cs"/>
              </a:rPr>
              <a:t>Apache </a:t>
            </a:r>
            <a:r>
              <a:rPr lang="en" altLang="zh-CN" sz="800" b="0" i="0" u="none" strike="noStrike" kern="1200" dirty="0" err="1">
                <a:solidFill>
                  <a:schemeClr val="tx1"/>
                </a:solidFill>
                <a:effectLst/>
                <a:latin typeface="+mn-lt"/>
                <a:ea typeface="+mn-ea"/>
                <a:cs typeface="+mn-cs"/>
              </a:rPr>
              <a:t>ShardingSphere</a:t>
            </a:r>
            <a:r>
              <a:rPr lang="en" altLang="zh-CN" sz="800" b="0" i="0" u="none" strike="noStrike" kern="1200" dirty="0">
                <a:solidFill>
                  <a:schemeClr val="tx1"/>
                </a:solidFill>
                <a:effectLst/>
                <a:latin typeface="+mn-lt"/>
                <a:ea typeface="+mn-ea"/>
                <a:cs typeface="+mn-cs"/>
              </a:rPr>
              <a:t> </a:t>
            </a:r>
            <a:r>
              <a:rPr lang="zh-CN" altLang="en-US" sz="800" b="0" i="0" u="none" strike="noStrike" kern="1200" dirty="0">
                <a:solidFill>
                  <a:schemeClr val="tx1"/>
                </a:solidFill>
                <a:effectLst/>
                <a:latin typeface="+mn-lt"/>
                <a:ea typeface="+mn-ea"/>
                <a:cs typeface="+mn-cs"/>
              </a:rPr>
              <a:t>云上的部署和运行。</a:t>
            </a:r>
          </a:p>
          <a:p>
            <a:endParaRPr kumimoji="1" lang="zh-CN" altLang="en-US" dirty="0"/>
          </a:p>
          <a:p>
            <a:r>
              <a:rPr kumimoji="1" lang="zh-CN" altLang="en-US" dirty="0"/>
              <a:t>如图所示，用户可以通过 </a:t>
            </a:r>
            <a:r>
              <a:rPr kumimoji="1" lang="en-US" altLang="zh-CN" dirty="0"/>
              <a:t>HELM</a:t>
            </a:r>
            <a:r>
              <a:rPr kumimoji="1" lang="zh-CN" altLang="en-US" dirty="0"/>
              <a:t> 的命令，快速地拉取 </a:t>
            </a:r>
            <a:r>
              <a:rPr kumimoji="1" lang="en-US" altLang="zh-CN" dirty="0" err="1"/>
              <a:t>ShardingSphere</a:t>
            </a:r>
            <a:r>
              <a:rPr kumimoji="1" lang="zh-CN" altLang="en-US" dirty="0"/>
              <a:t> </a:t>
            </a:r>
            <a:r>
              <a:rPr kumimoji="1" lang="en-US" altLang="zh-CN" dirty="0"/>
              <a:t>Proxy</a:t>
            </a:r>
            <a:r>
              <a:rPr kumimoji="1" lang="zh-CN" altLang="en-US" dirty="0"/>
              <a:t> </a:t>
            </a:r>
            <a:r>
              <a:rPr kumimoji="1" lang="en-US" altLang="zh-CN" dirty="0"/>
              <a:t>Chart</a:t>
            </a:r>
            <a:r>
              <a:rPr kumimoji="1" lang="zh-CN" altLang="en-US" dirty="0"/>
              <a:t>、</a:t>
            </a:r>
            <a:r>
              <a:rPr kumimoji="1" lang="en" altLang="zh-CN" dirty="0"/>
              <a:t>Aurora</a:t>
            </a:r>
            <a:r>
              <a:rPr kumimoji="1" lang="zh-CN" altLang="en-US" dirty="0"/>
              <a:t> </a:t>
            </a:r>
            <a:r>
              <a:rPr kumimoji="1" lang="en-US" altLang="zh-CN" dirty="0"/>
              <a:t>for</a:t>
            </a:r>
            <a:r>
              <a:rPr kumimoji="1" lang="zh-CN" altLang="en-US" dirty="0"/>
              <a:t> </a:t>
            </a:r>
            <a:r>
              <a:rPr kumimoji="1" lang="en" altLang="zh-CN" dirty="0"/>
              <a:t>PostgreSQL</a:t>
            </a:r>
            <a:r>
              <a:rPr kumimoji="1" lang="zh-CN" altLang="en-US" dirty="0"/>
              <a:t> </a:t>
            </a:r>
            <a:r>
              <a:rPr kumimoji="1" lang="en-US" altLang="zh-CN" dirty="0"/>
              <a:t>Chart</a:t>
            </a:r>
            <a:r>
              <a:rPr kumimoji="1" lang="zh-CN" altLang="en-US" dirty="0"/>
              <a:t> 等，然后将这些 </a:t>
            </a:r>
            <a:r>
              <a:rPr kumimoji="1" lang="en-US" altLang="zh-CN" dirty="0"/>
              <a:t>Chart</a:t>
            </a:r>
            <a:r>
              <a:rPr kumimoji="1" lang="zh-CN" altLang="en-US" dirty="0"/>
              <a:t> 快速地部署到 </a:t>
            </a:r>
            <a:r>
              <a:rPr lang="en" altLang="zh-CN" sz="700" b="0" i="0" u="none" strike="noStrike" kern="1200" dirty="0">
                <a:solidFill>
                  <a:schemeClr val="tx1"/>
                </a:solidFill>
                <a:effectLst/>
                <a:latin typeface="+mn-lt"/>
                <a:ea typeface="+mn-ea"/>
                <a:cs typeface="+mn-cs"/>
              </a:rPr>
              <a:t>Kubernetes</a:t>
            </a:r>
            <a:r>
              <a:rPr kumimoji="1" lang="zh-CN" altLang="en-US" dirty="0"/>
              <a:t> 中，再结合 </a:t>
            </a:r>
            <a:r>
              <a:rPr kumimoji="1" lang="en" altLang="zh-CN" dirty="0" err="1"/>
              <a:t>ShardingSphere</a:t>
            </a:r>
            <a:r>
              <a:rPr kumimoji="1" lang="en" altLang="zh-CN" dirty="0"/>
              <a:t> Operator</a:t>
            </a:r>
            <a:r>
              <a:rPr kumimoji="1" lang="zh-CN" altLang="en-US" dirty="0"/>
              <a:t> 可以对 </a:t>
            </a:r>
            <a:r>
              <a:rPr kumimoji="1" lang="en" altLang="zh-CN" dirty="0" err="1"/>
              <a:t>ShardingSphere</a:t>
            </a:r>
            <a:r>
              <a:rPr kumimoji="1" lang="en" altLang="zh-CN" dirty="0"/>
              <a:t> </a:t>
            </a:r>
            <a:r>
              <a:rPr kumimoji="1" lang="en-US" altLang="zh-CN" dirty="0"/>
              <a:t>Proxy</a:t>
            </a:r>
            <a:r>
              <a:rPr kumimoji="1" lang="zh-CN" altLang="en-US" dirty="0"/>
              <a:t> 进行监控和运维，当 </a:t>
            </a:r>
            <a:r>
              <a:rPr kumimoji="1" lang="en" altLang="zh-CN" dirty="0" err="1"/>
              <a:t>ShardingSphere</a:t>
            </a:r>
            <a:r>
              <a:rPr kumimoji="1" lang="en" altLang="zh-CN" dirty="0"/>
              <a:t> </a:t>
            </a:r>
            <a:r>
              <a:rPr kumimoji="1" lang="en-US" altLang="zh-CN" dirty="0"/>
              <a:t>Proxy</a:t>
            </a:r>
            <a:r>
              <a:rPr kumimoji="1" lang="zh-CN" altLang="en-US" dirty="0"/>
              <a:t> 或者治理中心出现故障，</a:t>
            </a:r>
            <a:r>
              <a:rPr kumimoji="1" lang="en" altLang="zh-CN" dirty="0" err="1"/>
              <a:t>ShardingSphere</a:t>
            </a:r>
            <a:r>
              <a:rPr kumimoji="1" lang="en" altLang="zh-CN" dirty="0"/>
              <a:t> Operator</a:t>
            </a:r>
            <a:r>
              <a:rPr kumimoji="1" lang="zh-CN" altLang="en-US" dirty="0"/>
              <a:t> 可以快速地拉起服务，实现自动化运维。</a:t>
            </a:r>
            <a:endParaRPr kumimoji="1" lang="en-US" altLang="zh-CN" dirty="0"/>
          </a:p>
          <a:p>
            <a:endParaRPr kumimoji="1" lang="en-US" altLang="zh-CN" dirty="0"/>
          </a:p>
          <a:p>
            <a:pPr>
              <a:lnSpc>
                <a:spcPct val="120000"/>
              </a:lnSpc>
            </a:pPr>
            <a:r>
              <a:rPr kumimoji="1" lang="zh-CN" altLang="en-US" sz="700" dirty="0"/>
              <a:t>在 </a:t>
            </a:r>
            <a:r>
              <a:rPr kumimoji="1" lang="en-US" altLang="zh-CN" sz="700" dirty="0" err="1"/>
              <a:t>ShardingSphere</a:t>
            </a:r>
            <a:r>
              <a:rPr kumimoji="1" lang="zh-CN" altLang="en-US" sz="700" dirty="0"/>
              <a:t> 云上部署模式下，治理节点、计算节点和应用共享一个 </a:t>
            </a:r>
            <a:r>
              <a:rPr kumimoji="1" lang="en-US" altLang="zh-CN" sz="700" dirty="0"/>
              <a:t>Kubernetes </a:t>
            </a:r>
            <a:r>
              <a:rPr kumimoji="1" lang="zh-CN" altLang="en-US" sz="700" dirty="0"/>
              <a:t>资源池，依托于 </a:t>
            </a:r>
            <a:r>
              <a:rPr kumimoji="1" lang="en-US" altLang="zh-CN" sz="700" dirty="0"/>
              <a:t>Kubernetes</a:t>
            </a:r>
            <a:r>
              <a:rPr kumimoji="1" lang="zh-CN" altLang="en-US" sz="700" dirty="0"/>
              <a:t> 自身特性，能够做到对基础设施层面的资源进行池化，使集群中的应用共享所有的机器资源，提高每一台机器的利用率。</a:t>
            </a:r>
            <a:endParaRPr kumimoji="1" lang="en-US" altLang="zh-CN" sz="700" dirty="0"/>
          </a:p>
          <a:p>
            <a:endParaRPr kumimoji="1" lang="en-US" altLang="zh-CN"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26</a:t>
            </a:fld>
            <a:endParaRPr lang="en-US" dirty="0"/>
          </a:p>
        </p:txBody>
      </p:sp>
    </p:spTree>
    <p:extLst>
      <p:ext uri="{BB962C8B-B14F-4D97-AF65-F5344CB8AC3E}">
        <p14:creationId xmlns:p14="http://schemas.microsoft.com/office/powerpoint/2010/main" val="2741116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pPr latinLnBrk="1"/>
            <a:r>
              <a:rPr lang="zh-CN" altLang="en-US" sz="700" b="0" i="0" u="none" strike="noStrike" kern="1200" dirty="0">
                <a:solidFill>
                  <a:schemeClr val="tx1"/>
                </a:solidFill>
                <a:effectLst/>
                <a:latin typeface="+mn-lt"/>
                <a:ea typeface="+mn-ea"/>
                <a:cs typeface="+mn-cs"/>
              </a:rPr>
              <a:t>我们可以对比下虚拟机部署和 </a:t>
            </a:r>
            <a:r>
              <a:rPr lang="en-US" altLang="zh-CN" sz="700" b="0" i="0" u="none" strike="noStrike" kern="1200" dirty="0">
                <a:solidFill>
                  <a:schemeClr val="tx1"/>
                </a:solidFill>
                <a:effectLst/>
                <a:latin typeface="+mn-lt"/>
                <a:ea typeface="+mn-ea"/>
                <a:cs typeface="+mn-cs"/>
              </a:rPr>
              <a:t>Helm</a:t>
            </a:r>
            <a:r>
              <a:rPr lang="zh-CN" altLang="en-US" sz="700" b="0" i="0" u="none" strike="noStrike" kern="1200" dirty="0">
                <a:solidFill>
                  <a:schemeClr val="tx1"/>
                </a:solidFill>
                <a:effectLst/>
                <a:latin typeface="+mn-lt"/>
                <a:ea typeface="+mn-ea"/>
                <a:cs typeface="+mn-cs"/>
              </a:rPr>
              <a:t> 云上部署方式的配置难度。使用虚拟机部署方式，我们需要对治理节点，计算节点的配置 </a:t>
            </a:r>
            <a:r>
              <a:rPr lang="en" altLang="zh-CN" sz="700" b="0" i="0" u="none" strike="noStrike" kern="1200" dirty="0" err="1">
                <a:solidFill>
                  <a:schemeClr val="tx1"/>
                </a:solidFill>
                <a:effectLst/>
                <a:latin typeface="+mn-lt"/>
                <a:ea typeface="+mn-ea"/>
                <a:cs typeface="+mn-cs"/>
              </a:rPr>
              <a:t>yaml</a:t>
            </a:r>
            <a:r>
              <a:rPr lang="en" altLang="zh-CN" sz="700" b="0" i="0" u="none" strike="noStrike" kern="1200" dirty="0">
                <a:solidFill>
                  <a:schemeClr val="tx1"/>
                </a:solidFill>
                <a:effectLst/>
                <a:latin typeface="+mn-lt"/>
                <a:ea typeface="+mn-ea"/>
                <a:cs typeface="+mn-cs"/>
              </a:rPr>
              <a:t> </a:t>
            </a:r>
            <a:r>
              <a:rPr lang="zh-CN" altLang="en-US" sz="700" b="0" i="0" u="none" strike="noStrike" kern="1200" dirty="0">
                <a:solidFill>
                  <a:schemeClr val="tx1"/>
                </a:solidFill>
                <a:effectLst/>
                <a:latin typeface="+mn-lt"/>
                <a:ea typeface="+mn-ea"/>
                <a:cs typeface="+mn-cs"/>
              </a:rPr>
              <a:t>进行单独的编写，并且每一个 </a:t>
            </a:r>
            <a:r>
              <a:rPr lang="en" altLang="zh-CN" sz="700" b="0" i="0" u="none" strike="noStrike" kern="1200" dirty="0" err="1">
                <a:solidFill>
                  <a:schemeClr val="tx1"/>
                </a:solidFill>
                <a:effectLst/>
                <a:latin typeface="+mn-lt"/>
                <a:ea typeface="+mn-ea"/>
                <a:cs typeface="+mn-cs"/>
              </a:rPr>
              <a:t>yaml</a:t>
            </a:r>
            <a:r>
              <a:rPr lang="en" altLang="zh-CN" sz="700" b="0" i="0" u="none" strike="noStrike" kern="1200" dirty="0">
                <a:solidFill>
                  <a:schemeClr val="tx1"/>
                </a:solidFill>
                <a:effectLst/>
                <a:latin typeface="+mn-lt"/>
                <a:ea typeface="+mn-ea"/>
                <a:cs typeface="+mn-cs"/>
              </a:rPr>
              <a:t> </a:t>
            </a:r>
            <a:r>
              <a:rPr lang="zh-CN" altLang="en-US" sz="700" b="0" i="0" u="none" strike="noStrike" kern="1200" dirty="0">
                <a:solidFill>
                  <a:schemeClr val="tx1"/>
                </a:solidFill>
                <a:effectLst/>
                <a:latin typeface="+mn-lt"/>
                <a:ea typeface="+mn-ea"/>
                <a:cs typeface="+mn-cs"/>
              </a:rPr>
              <a:t>中的配置项我们都需要熟悉，这样才能够快速的进行修改和复制。使用了 </a:t>
            </a:r>
            <a:r>
              <a:rPr lang="en-US" altLang="zh-CN" sz="700" b="0" i="0" u="none" strike="noStrike" kern="1200" dirty="0">
                <a:solidFill>
                  <a:schemeClr val="tx1"/>
                </a:solidFill>
                <a:effectLst/>
                <a:latin typeface="+mn-lt"/>
                <a:ea typeface="+mn-ea"/>
                <a:cs typeface="+mn-cs"/>
              </a:rPr>
              <a:t>H</a:t>
            </a:r>
            <a:r>
              <a:rPr lang="en" altLang="zh-CN" sz="700" b="0" i="0" u="none" strike="noStrike" kern="1200" dirty="0">
                <a:solidFill>
                  <a:schemeClr val="tx1"/>
                </a:solidFill>
                <a:effectLst/>
                <a:latin typeface="+mn-lt"/>
                <a:ea typeface="+mn-ea"/>
                <a:cs typeface="+mn-cs"/>
              </a:rPr>
              <a:t>elm</a:t>
            </a:r>
            <a:r>
              <a:rPr lang="zh-CN" altLang="en-US" sz="700" b="0" i="0" u="none" strike="noStrike" kern="1200" dirty="0">
                <a:solidFill>
                  <a:schemeClr val="tx1"/>
                </a:solidFill>
                <a:effectLst/>
                <a:latin typeface="+mn-lt"/>
                <a:ea typeface="+mn-ea"/>
                <a:cs typeface="+mn-cs"/>
              </a:rPr>
              <a:t> 进行部署之后，用户只需要修改 </a:t>
            </a:r>
            <a:r>
              <a:rPr lang="en" altLang="zh-CN" sz="700" b="0" i="0" u="none" strike="noStrike" kern="1200" dirty="0" err="1">
                <a:solidFill>
                  <a:schemeClr val="tx1"/>
                </a:solidFill>
                <a:effectLst/>
                <a:latin typeface="+mn-lt"/>
                <a:ea typeface="+mn-ea"/>
                <a:cs typeface="+mn-cs"/>
              </a:rPr>
              <a:t>values.yaml</a:t>
            </a:r>
            <a:r>
              <a:rPr lang="en" altLang="zh-CN" sz="700" b="0" i="0" u="none" strike="noStrike" kern="1200" dirty="0">
                <a:solidFill>
                  <a:schemeClr val="tx1"/>
                </a:solidFill>
                <a:effectLst/>
                <a:latin typeface="+mn-lt"/>
                <a:ea typeface="+mn-ea"/>
                <a:cs typeface="+mn-cs"/>
              </a:rPr>
              <a:t> </a:t>
            </a:r>
            <a:r>
              <a:rPr lang="zh-CN" altLang="en-US" sz="700" b="0" i="0" u="none" strike="noStrike" kern="1200" dirty="0">
                <a:solidFill>
                  <a:schemeClr val="tx1"/>
                </a:solidFill>
                <a:effectLst/>
                <a:latin typeface="+mn-lt"/>
                <a:ea typeface="+mn-ea"/>
                <a:cs typeface="+mn-cs"/>
              </a:rPr>
              <a:t>这个文件，其他都不需要用户去做更改。并且 </a:t>
            </a:r>
            <a:r>
              <a:rPr lang="en" altLang="zh-CN" sz="700" b="0" i="0" u="none" strike="noStrike" kern="1200" dirty="0" err="1">
                <a:solidFill>
                  <a:schemeClr val="tx1"/>
                </a:solidFill>
                <a:effectLst/>
                <a:latin typeface="+mn-lt"/>
                <a:ea typeface="+mn-ea"/>
                <a:cs typeface="+mn-cs"/>
              </a:rPr>
              <a:t>values.yaml</a:t>
            </a:r>
            <a:r>
              <a:rPr lang="en" altLang="zh-CN" sz="700" b="0" i="0" u="none" strike="noStrike" kern="1200" dirty="0">
                <a:solidFill>
                  <a:schemeClr val="tx1"/>
                </a:solidFill>
                <a:effectLst/>
                <a:latin typeface="+mn-lt"/>
                <a:ea typeface="+mn-ea"/>
                <a:cs typeface="+mn-cs"/>
              </a:rPr>
              <a:t> </a:t>
            </a:r>
            <a:r>
              <a:rPr lang="zh-CN" altLang="en-US" sz="700" b="0" i="0" u="none" strike="noStrike" kern="1200" dirty="0">
                <a:solidFill>
                  <a:schemeClr val="tx1"/>
                </a:solidFill>
                <a:effectLst/>
                <a:latin typeface="+mn-lt"/>
                <a:ea typeface="+mn-ea"/>
                <a:cs typeface="+mn-cs"/>
              </a:rPr>
              <a:t>有着详尽的 </a:t>
            </a:r>
            <a:r>
              <a:rPr lang="en" altLang="zh-CN" sz="700" b="0" i="0" u="none" strike="noStrike" kern="1200" dirty="0" err="1">
                <a:solidFill>
                  <a:schemeClr val="tx1"/>
                </a:solidFill>
                <a:effectLst/>
                <a:latin typeface="+mn-lt"/>
                <a:ea typeface="+mn-ea"/>
                <a:cs typeface="+mn-cs"/>
              </a:rPr>
              <a:t>api</a:t>
            </a:r>
            <a:r>
              <a:rPr lang="en" altLang="zh-CN" sz="700" b="0" i="0" u="none" strike="noStrike" kern="1200" dirty="0">
                <a:solidFill>
                  <a:schemeClr val="tx1"/>
                </a:solidFill>
                <a:effectLst/>
                <a:latin typeface="+mn-lt"/>
                <a:ea typeface="+mn-ea"/>
                <a:cs typeface="+mn-cs"/>
              </a:rPr>
              <a:t> </a:t>
            </a:r>
            <a:r>
              <a:rPr lang="zh-CN" altLang="en-US" sz="700" b="0" i="0" u="none" strike="noStrike" kern="1200" dirty="0">
                <a:solidFill>
                  <a:schemeClr val="tx1"/>
                </a:solidFill>
                <a:effectLst/>
                <a:latin typeface="+mn-lt"/>
                <a:ea typeface="+mn-ea"/>
                <a:cs typeface="+mn-cs"/>
              </a:rPr>
              <a:t>配置项说明，使得一个非专业运维的同学也能够快速的进行使用。</a:t>
            </a:r>
          </a:p>
          <a:p>
            <a:pPr latinLnBrk="1"/>
            <a:endParaRPr lang="en-US" altLang="zh-CN" sz="700" b="0" i="0" u="none" strike="noStrike" kern="1200" dirty="0">
              <a:solidFill>
                <a:schemeClr val="tx1"/>
              </a:solidFill>
              <a:effectLst/>
              <a:latin typeface="+mn-lt"/>
              <a:ea typeface="+mn-ea"/>
              <a:cs typeface="+mn-cs"/>
            </a:endParaRPr>
          </a:p>
          <a:p>
            <a:pPr latinLnBrk="1"/>
            <a:r>
              <a:rPr lang="en" altLang="zh-CN" sz="700" b="0" i="0" u="none" strike="noStrike" kern="1200" dirty="0">
                <a:solidFill>
                  <a:schemeClr val="tx1"/>
                </a:solidFill>
                <a:effectLst/>
                <a:latin typeface="+mn-lt"/>
                <a:ea typeface="+mn-ea"/>
                <a:cs typeface="+mn-cs"/>
              </a:rPr>
              <a:t>Helm </a:t>
            </a:r>
            <a:r>
              <a:rPr lang="zh-CN" altLang="en-US" sz="700" b="0" i="0" u="none" strike="noStrike" kern="1200" dirty="0">
                <a:solidFill>
                  <a:schemeClr val="tx1"/>
                </a:solidFill>
                <a:effectLst/>
                <a:latin typeface="+mn-lt"/>
                <a:ea typeface="+mn-ea"/>
                <a:cs typeface="+mn-cs"/>
              </a:rPr>
              <a:t>简化了对 </a:t>
            </a:r>
            <a:r>
              <a:rPr lang="en" altLang="zh-CN" sz="700" b="0" i="0" u="none" strike="noStrike" kern="1200" dirty="0">
                <a:solidFill>
                  <a:schemeClr val="tx1"/>
                </a:solidFill>
                <a:effectLst/>
                <a:latin typeface="+mn-lt"/>
                <a:ea typeface="+mn-ea"/>
                <a:cs typeface="+mn-cs"/>
              </a:rPr>
              <a:t>Kubernetes </a:t>
            </a:r>
            <a:r>
              <a:rPr lang="zh-CN" altLang="en-US" sz="700" b="0" i="0" u="none" strike="noStrike" kern="1200" dirty="0">
                <a:solidFill>
                  <a:schemeClr val="tx1"/>
                </a:solidFill>
                <a:effectLst/>
                <a:latin typeface="+mn-lt"/>
                <a:ea typeface="+mn-ea"/>
                <a:cs typeface="+mn-cs"/>
              </a:rPr>
              <a:t>中使用的资源对象的配置编写过程，使得 </a:t>
            </a:r>
            <a:r>
              <a:rPr lang="en" altLang="zh-CN" sz="700" b="0" i="0" u="none" strike="noStrike" kern="1200" dirty="0">
                <a:solidFill>
                  <a:schemeClr val="tx1"/>
                </a:solidFill>
                <a:effectLst/>
                <a:latin typeface="+mn-lt"/>
                <a:ea typeface="+mn-ea"/>
                <a:cs typeface="+mn-cs"/>
              </a:rPr>
              <a:t>Apache </a:t>
            </a:r>
            <a:r>
              <a:rPr lang="en" altLang="zh-CN" sz="700" b="0" i="0" u="none" strike="noStrike" kern="1200" dirty="0" err="1">
                <a:solidFill>
                  <a:schemeClr val="tx1"/>
                </a:solidFill>
                <a:effectLst/>
                <a:latin typeface="+mn-lt"/>
                <a:ea typeface="+mn-ea"/>
                <a:cs typeface="+mn-cs"/>
              </a:rPr>
              <a:t>ShardingSphere</a:t>
            </a:r>
            <a:r>
              <a:rPr lang="en" altLang="zh-CN" sz="700" b="0" i="0" u="none" strike="noStrike" kern="1200" dirty="0">
                <a:solidFill>
                  <a:schemeClr val="tx1"/>
                </a:solidFill>
                <a:effectLst/>
                <a:latin typeface="+mn-lt"/>
                <a:ea typeface="+mn-ea"/>
                <a:cs typeface="+mn-cs"/>
              </a:rPr>
              <a:t> </a:t>
            </a:r>
            <a:r>
              <a:rPr lang="zh-CN" altLang="en-US" sz="700" b="0" i="0" u="none" strike="noStrike" kern="1200" dirty="0">
                <a:solidFill>
                  <a:schemeClr val="tx1"/>
                </a:solidFill>
                <a:effectLst/>
                <a:latin typeface="+mn-lt"/>
                <a:ea typeface="+mn-ea"/>
                <a:cs typeface="+mn-cs"/>
              </a:rPr>
              <a:t>能够在不同环境中快速部署、快速复制。</a:t>
            </a:r>
          </a:p>
          <a:p>
            <a:endParaRPr kumimoji="1" lang="zh-CN" altLang="en-US" dirty="0"/>
          </a:p>
          <a:p>
            <a:r>
              <a:rPr lang="zh-CN" altLang="en-US" dirty="0"/>
              <a:t>左图展示了使用 </a:t>
            </a:r>
            <a:r>
              <a:rPr kumimoji="1" lang="en-US" altLang="zh-CN" dirty="0" err="1"/>
              <a:t>ShardingSphere</a:t>
            </a:r>
            <a:r>
              <a:rPr kumimoji="1" lang="zh-CN" altLang="en-US" dirty="0"/>
              <a:t> </a:t>
            </a:r>
            <a:r>
              <a:rPr kumimoji="1" lang="en-US" altLang="zh-CN" dirty="0"/>
              <a:t>Helm</a:t>
            </a:r>
            <a:r>
              <a:rPr kumimoji="1" lang="zh-CN" altLang="en-US" dirty="0"/>
              <a:t> </a:t>
            </a:r>
            <a:r>
              <a:rPr kumimoji="1" lang="en-US" altLang="zh-CN" dirty="0"/>
              <a:t>Chart</a:t>
            </a:r>
            <a:r>
              <a:rPr kumimoji="1" lang="zh-CN" altLang="en-US" dirty="0"/>
              <a:t> 的方式，快速地部署了具有 </a:t>
            </a:r>
            <a:r>
              <a:rPr kumimoji="1" lang="en-US" altLang="zh-CN" dirty="0"/>
              <a:t>3</a:t>
            </a:r>
            <a:r>
              <a:rPr kumimoji="1" lang="zh-CN" altLang="en-US" dirty="0"/>
              <a:t> 个 </a:t>
            </a:r>
            <a:r>
              <a:rPr kumimoji="1" lang="en-US" altLang="zh-CN" dirty="0"/>
              <a:t>Aurora</a:t>
            </a:r>
            <a:r>
              <a:rPr kumimoji="1" lang="zh-CN" altLang="en-US" dirty="0"/>
              <a:t> </a:t>
            </a:r>
            <a:r>
              <a:rPr kumimoji="1" lang="en-US" altLang="zh-CN" dirty="0"/>
              <a:t>for</a:t>
            </a:r>
            <a:r>
              <a:rPr kumimoji="1" lang="zh-CN" altLang="en-US" dirty="0"/>
              <a:t> </a:t>
            </a:r>
            <a:r>
              <a:rPr kumimoji="1" lang="en" altLang="zh-CN" dirty="0"/>
              <a:t>PostgreSQL</a:t>
            </a:r>
            <a:r>
              <a:rPr kumimoji="1" lang="zh-CN" altLang="en-US" dirty="0"/>
              <a:t>，</a:t>
            </a:r>
            <a:r>
              <a:rPr kumimoji="1" lang="en-US" altLang="zh-CN" dirty="0"/>
              <a:t>3</a:t>
            </a:r>
            <a:r>
              <a:rPr kumimoji="1" lang="zh-CN" altLang="en-US" dirty="0"/>
              <a:t> 个 </a:t>
            </a:r>
            <a:r>
              <a:rPr kumimoji="1" lang="en-US" altLang="zh-CN" dirty="0" err="1"/>
              <a:t>ShardingSphere</a:t>
            </a:r>
            <a:r>
              <a:rPr kumimoji="1" lang="zh-CN" altLang="en-US" dirty="0"/>
              <a:t> </a:t>
            </a:r>
            <a:r>
              <a:rPr kumimoji="1" lang="en-US" altLang="zh-CN" dirty="0"/>
              <a:t>Proxy</a:t>
            </a:r>
            <a:r>
              <a:rPr kumimoji="1" lang="zh-CN" altLang="en-US" dirty="0"/>
              <a:t> 计算节点，</a:t>
            </a:r>
            <a:r>
              <a:rPr kumimoji="1" lang="en-US" altLang="zh-CN" dirty="0"/>
              <a:t>3</a:t>
            </a:r>
            <a:r>
              <a:rPr kumimoji="1" lang="zh-CN" altLang="en-US" dirty="0"/>
              <a:t> 个 </a:t>
            </a:r>
            <a:r>
              <a:rPr kumimoji="1" lang="en-US" altLang="zh-CN" dirty="0" err="1"/>
              <a:t>ZooKeeper</a:t>
            </a:r>
            <a:r>
              <a:rPr kumimoji="1" lang="zh-CN" altLang="en-US" dirty="0"/>
              <a:t> 治理中心，以及 </a:t>
            </a:r>
            <a:r>
              <a:rPr kumimoji="1" lang="en-US" altLang="zh-CN" dirty="0"/>
              <a:t>2</a:t>
            </a:r>
            <a:r>
              <a:rPr kumimoji="1" lang="zh-CN" altLang="en-US" dirty="0"/>
              <a:t> 个 </a:t>
            </a:r>
            <a:r>
              <a:rPr kumimoji="1" lang="en-US" altLang="zh-CN" dirty="0" err="1"/>
              <a:t>ShardingSphere</a:t>
            </a:r>
            <a:r>
              <a:rPr kumimoji="1" lang="zh-CN" altLang="en-US" dirty="0"/>
              <a:t> </a:t>
            </a:r>
            <a:r>
              <a:rPr kumimoji="1" lang="en-US" altLang="zh-CN" dirty="0"/>
              <a:t>Operator</a:t>
            </a:r>
            <a:r>
              <a:rPr kumimoji="1" lang="zh-CN" altLang="en-US" dirty="0"/>
              <a:t> 的分布式数据库集群。</a:t>
            </a:r>
            <a:r>
              <a:rPr kumimoji="1" lang="en-US" altLang="zh-CN" dirty="0" err="1"/>
              <a:t>ShardingSphere</a:t>
            </a:r>
            <a:r>
              <a:rPr kumimoji="1" lang="zh-CN" altLang="en-US" dirty="0"/>
              <a:t> </a:t>
            </a:r>
            <a:r>
              <a:rPr kumimoji="1" lang="en-US" altLang="zh-CN" dirty="0"/>
              <a:t>Proxy</a:t>
            </a:r>
            <a:r>
              <a:rPr kumimoji="1" lang="zh-CN" altLang="en-US" dirty="0"/>
              <a:t> 计算层是无状态的，非常适合于在 </a:t>
            </a:r>
            <a:r>
              <a:rPr kumimoji="1" lang="en" altLang="zh-CN" dirty="0"/>
              <a:t>Kubernetes </a:t>
            </a:r>
            <a:r>
              <a:rPr kumimoji="1" lang="zh-CN" altLang="en" dirty="0"/>
              <a:t>平台</a:t>
            </a:r>
            <a:r>
              <a:rPr kumimoji="1" lang="zh-CN" altLang="en-US" dirty="0"/>
              <a:t>部署，存储层用户可以自行选择部署方式。</a:t>
            </a:r>
          </a:p>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27</a:t>
            </a:fld>
            <a:endParaRPr lang="en-US" dirty="0"/>
          </a:p>
        </p:txBody>
      </p:sp>
    </p:spTree>
    <p:extLst>
      <p:ext uri="{BB962C8B-B14F-4D97-AF65-F5344CB8AC3E}">
        <p14:creationId xmlns:p14="http://schemas.microsoft.com/office/powerpoint/2010/main" val="2319366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pPr>
              <a:lnSpc>
                <a:spcPct val="120000"/>
              </a:lnSpc>
              <a:spcAft>
                <a:spcPts val="1200"/>
              </a:spcAft>
            </a:pPr>
            <a:r>
              <a:rPr lang="zh-CN" altLang="en-GB" sz="700" dirty="0"/>
              <a:t>前面</a:t>
            </a:r>
            <a:r>
              <a:rPr lang="zh-CN" altLang="en-US" sz="700" dirty="0"/>
              <a:t>我们提到，</a:t>
            </a:r>
            <a:r>
              <a:rPr lang="en-US" altLang="zh-CN" sz="700" dirty="0" err="1"/>
              <a:t>ShardingSphere</a:t>
            </a:r>
            <a:r>
              <a:rPr lang="zh-CN" altLang="en-US" sz="700" dirty="0"/>
              <a:t> </a:t>
            </a:r>
            <a:r>
              <a:rPr lang="en-US" altLang="zh-CN" sz="700" dirty="0"/>
              <a:t>Operator</a:t>
            </a:r>
            <a:r>
              <a:rPr lang="zh-CN" altLang="en-US" sz="700" dirty="0"/>
              <a:t> 可以实现自动化的运维，下面我们再来具体聊聊 </a:t>
            </a:r>
            <a:r>
              <a:rPr lang="en-US" altLang="zh-CN" sz="700" dirty="0" err="1"/>
              <a:t>ShardingSphere</a:t>
            </a:r>
            <a:r>
              <a:rPr lang="zh-CN" altLang="en-US" sz="700" dirty="0"/>
              <a:t> </a:t>
            </a:r>
            <a:r>
              <a:rPr lang="en-US" altLang="zh-CN" sz="700" dirty="0"/>
              <a:t>Operator</a:t>
            </a:r>
            <a:r>
              <a:rPr lang="zh-CN" altLang="en-US" sz="700" dirty="0"/>
              <a:t>。</a:t>
            </a:r>
            <a:endParaRPr lang="en-US" altLang="zh-CN" sz="700" dirty="0"/>
          </a:p>
          <a:p>
            <a:pPr>
              <a:lnSpc>
                <a:spcPct val="120000"/>
              </a:lnSpc>
              <a:spcAft>
                <a:spcPts val="1200"/>
              </a:spcAft>
            </a:pPr>
            <a:endParaRPr lang="en-US" altLang="zh-CN" sz="700" dirty="0"/>
          </a:p>
          <a:p>
            <a:pPr>
              <a:lnSpc>
                <a:spcPct val="120000"/>
              </a:lnSpc>
              <a:spcAft>
                <a:spcPts val="1200"/>
              </a:spcAft>
            </a:pPr>
            <a:r>
              <a:rPr lang="zh-CN" altLang="en-US" sz="700" dirty="0"/>
              <a:t>首先，什么是 </a:t>
            </a:r>
            <a:r>
              <a:rPr lang="en-GB" altLang="zh-CN" sz="700" dirty="0"/>
              <a:t>Operator</a:t>
            </a:r>
            <a:r>
              <a:rPr lang="zh-CN" altLang="en-US" sz="700" dirty="0"/>
              <a:t>？</a:t>
            </a:r>
            <a:endParaRPr lang="en-US" altLang="zh-CN" sz="700" dirty="0"/>
          </a:p>
          <a:p>
            <a:pPr>
              <a:lnSpc>
                <a:spcPct val="120000"/>
              </a:lnSpc>
              <a:spcAft>
                <a:spcPts val="1200"/>
              </a:spcAft>
            </a:pPr>
            <a:r>
              <a:rPr lang="en-GB" altLang="zh-CN" sz="700" dirty="0"/>
              <a:t>Operator </a:t>
            </a:r>
            <a:r>
              <a:rPr lang="zh-CN" altLang="en-US" sz="700" dirty="0"/>
              <a:t>是 </a:t>
            </a:r>
            <a:r>
              <a:rPr lang="en-GB" altLang="zh-CN" sz="700" dirty="0"/>
              <a:t>Kubernetes API </a:t>
            </a:r>
            <a:r>
              <a:rPr lang="zh-CN" altLang="en-US" sz="700" dirty="0"/>
              <a:t>的客户端，充当自定义资源（</a:t>
            </a:r>
            <a:r>
              <a:rPr lang="en-US" altLang="zh-CN" sz="700" dirty="0" err="1"/>
              <a:t>CustomResourceDefinition</a:t>
            </a:r>
            <a:r>
              <a:rPr lang="zh-CN" altLang="en-US" sz="700" dirty="0"/>
              <a:t>）的控制器，</a:t>
            </a:r>
            <a:r>
              <a:rPr lang="en-GB" altLang="zh-CN" sz="700" dirty="0"/>
              <a:t>Operator </a:t>
            </a:r>
            <a:r>
              <a:rPr lang="zh-CN" altLang="en-US" sz="700" dirty="0"/>
              <a:t>允许你在不修改 </a:t>
            </a:r>
            <a:r>
              <a:rPr lang="en-GB" altLang="zh-CN" sz="700" dirty="0"/>
              <a:t>Kubernetes </a:t>
            </a:r>
            <a:r>
              <a:rPr lang="zh-CN" altLang="en-US" sz="700" dirty="0"/>
              <a:t>自身代码的情况下，通过为一个或多个自定义资源关联控制器来实现对集群的</a:t>
            </a:r>
            <a:r>
              <a:rPr lang="zh-CN" altLang="en-US" sz="700" dirty="0">
                <a:sym typeface="+mn-ea"/>
              </a:rPr>
              <a:t>扩展</a:t>
            </a:r>
            <a:r>
              <a:rPr lang="zh-CN" altLang="en-US" sz="700" dirty="0"/>
              <a:t>能力，</a:t>
            </a:r>
            <a:endParaRPr lang="en-US" altLang="zh-CN" sz="700" dirty="0"/>
          </a:p>
          <a:p>
            <a:pPr>
              <a:lnSpc>
                <a:spcPct val="120000"/>
              </a:lnSpc>
              <a:spcAft>
                <a:spcPts val="1200"/>
              </a:spcAft>
            </a:pPr>
            <a:endParaRPr lang="en" altLang="zh-CN" sz="700" dirty="0"/>
          </a:p>
          <a:p>
            <a:pPr>
              <a:lnSpc>
                <a:spcPct val="120000"/>
              </a:lnSpc>
              <a:spcAft>
                <a:spcPts val="1200"/>
              </a:spcAft>
            </a:pPr>
            <a:r>
              <a:rPr lang="en" altLang="zh-CN" sz="700" dirty="0" err="1"/>
              <a:t>ShardingSphere</a:t>
            </a:r>
            <a:r>
              <a:rPr lang="en" altLang="zh-CN" sz="700" dirty="0"/>
              <a:t> Operator</a:t>
            </a:r>
            <a:r>
              <a:rPr lang="zh-CN" altLang="en" sz="700" dirty="0"/>
              <a:t>，</a:t>
            </a:r>
            <a:r>
              <a:rPr lang="zh-CN" altLang="en-US" sz="700" dirty="0"/>
              <a:t>可以用来应对复杂部署形态的 </a:t>
            </a:r>
            <a:r>
              <a:rPr lang="en" altLang="zh-CN" sz="700" dirty="0"/>
              <a:t>Kubernetes</a:t>
            </a:r>
            <a:r>
              <a:rPr lang="zh-CN" altLang="en" sz="700" dirty="0"/>
              <a:t>，</a:t>
            </a:r>
            <a:r>
              <a:rPr lang="zh-CN" altLang="en-US" sz="700" dirty="0"/>
              <a:t>实现自动化运维，完成 </a:t>
            </a:r>
            <a:r>
              <a:rPr lang="en" altLang="zh-CN" sz="700" dirty="0" err="1"/>
              <a:t>ShardingSphere</a:t>
            </a:r>
            <a:r>
              <a:rPr lang="en" altLang="zh-CN" sz="700" dirty="0"/>
              <a:t> </a:t>
            </a:r>
            <a:r>
              <a:rPr lang="zh-CN" altLang="en-US" sz="700" dirty="0"/>
              <a:t>在 </a:t>
            </a:r>
            <a:r>
              <a:rPr lang="en" altLang="zh-CN" sz="700" dirty="0"/>
              <a:t>Kubernetes </a:t>
            </a:r>
            <a:r>
              <a:rPr lang="zh-CN" altLang="en-US" sz="700" dirty="0"/>
              <a:t>中的生命周期管理。</a:t>
            </a:r>
          </a:p>
          <a:p>
            <a:endParaRPr kumimoji="1" lang="zh-CN" altLang="en-US" dirty="0"/>
          </a:p>
          <a:p>
            <a:endParaRPr lang="en-US" altLang="zh-CN" dirty="0"/>
          </a:p>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28</a:t>
            </a:fld>
            <a:endParaRPr lang="en-US" dirty="0"/>
          </a:p>
        </p:txBody>
      </p:sp>
    </p:spTree>
    <p:extLst>
      <p:ext uri="{BB962C8B-B14F-4D97-AF65-F5344CB8AC3E}">
        <p14:creationId xmlns:p14="http://schemas.microsoft.com/office/powerpoint/2010/main" val="98186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pPr latinLnBrk="1"/>
            <a:r>
              <a:rPr lang="en-US" altLang="zh-CN" sz="700" b="0" i="0" u="none" strike="noStrike" kern="1200" dirty="0" err="1">
                <a:solidFill>
                  <a:schemeClr val="tx1"/>
                </a:solidFill>
                <a:effectLst/>
                <a:latin typeface="+mn-lt"/>
                <a:ea typeface="+mn-ea"/>
                <a:cs typeface="+mn-cs"/>
              </a:rPr>
              <a:t>ShardingSphere</a:t>
            </a:r>
            <a:r>
              <a:rPr lang="zh-CN" altLang="en-US" sz="700" b="0" i="0" u="none" strike="noStrike" kern="1200" dirty="0">
                <a:solidFill>
                  <a:schemeClr val="tx1"/>
                </a:solidFill>
                <a:effectLst/>
                <a:latin typeface="+mn-lt"/>
                <a:ea typeface="+mn-ea"/>
                <a:cs typeface="+mn-cs"/>
              </a:rPr>
              <a:t> </a:t>
            </a:r>
            <a:r>
              <a:rPr lang="en-US" altLang="zh-CN" sz="700" b="0" i="0" u="none" strike="noStrike" kern="1200" dirty="0">
                <a:solidFill>
                  <a:schemeClr val="tx1"/>
                </a:solidFill>
                <a:effectLst/>
                <a:latin typeface="+mn-lt"/>
                <a:ea typeface="+mn-ea"/>
                <a:cs typeface="+mn-cs"/>
              </a:rPr>
              <a:t>Operator</a:t>
            </a:r>
            <a:r>
              <a:rPr lang="zh-CN" altLang="en-US" sz="700" b="0" i="0" u="none" strike="noStrike" kern="1200" dirty="0">
                <a:solidFill>
                  <a:schemeClr val="tx1"/>
                </a:solidFill>
                <a:effectLst/>
                <a:latin typeface="+mn-lt"/>
                <a:ea typeface="+mn-ea"/>
                <a:cs typeface="+mn-cs"/>
              </a:rPr>
              <a:t> 自动化运维具体可以包括：自动化扩缩容和自动化收集运行状态。</a:t>
            </a:r>
            <a:endParaRPr lang="en-US" altLang="zh-CN" sz="700" b="0" i="0" u="none" strike="noStrike" kern="1200" dirty="0">
              <a:solidFill>
                <a:schemeClr val="tx1"/>
              </a:solidFill>
              <a:effectLst/>
              <a:latin typeface="+mn-lt"/>
              <a:ea typeface="+mn-ea"/>
              <a:cs typeface="+mn-cs"/>
            </a:endParaRPr>
          </a:p>
          <a:p>
            <a:pPr latinLnBrk="1"/>
            <a:endParaRPr lang="en-US" altLang="zh-CN" sz="700" b="0" i="0" u="none" strike="noStrike" kern="1200" dirty="0">
              <a:solidFill>
                <a:schemeClr val="tx1"/>
              </a:solidFill>
              <a:effectLst/>
              <a:latin typeface="+mn-lt"/>
              <a:ea typeface="+mn-ea"/>
              <a:cs typeface="+mn-cs"/>
            </a:endParaRPr>
          </a:p>
          <a:p>
            <a:pPr latinLnBrk="1"/>
            <a:r>
              <a:rPr lang="zh-CN" altLang="en-US" sz="700" b="0" i="0" u="none" strike="noStrike" kern="1200" dirty="0">
                <a:solidFill>
                  <a:schemeClr val="tx1"/>
                </a:solidFill>
                <a:effectLst/>
                <a:latin typeface="+mn-lt"/>
                <a:ea typeface="+mn-ea"/>
                <a:cs typeface="+mn-cs"/>
              </a:rPr>
              <a:t>通过 </a:t>
            </a:r>
            <a:r>
              <a:rPr lang="en" altLang="zh-CN" sz="700" b="0" i="0" u="none" strike="noStrike" kern="1200" dirty="0">
                <a:solidFill>
                  <a:schemeClr val="tx1"/>
                </a:solidFill>
                <a:effectLst/>
                <a:latin typeface="+mn-lt"/>
                <a:ea typeface="+mn-ea"/>
                <a:cs typeface="+mn-cs"/>
              </a:rPr>
              <a:t>Kubernetes</a:t>
            </a:r>
            <a:r>
              <a:rPr lang="zh-CN" altLang="en-US" sz="700" b="0" i="0" u="none" strike="noStrike" kern="1200" dirty="0">
                <a:solidFill>
                  <a:schemeClr val="tx1"/>
                </a:solidFill>
                <a:effectLst/>
                <a:latin typeface="+mn-lt"/>
                <a:ea typeface="+mn-ea"/>
                <a:cs typeface="+mn-cs"/>
              </a:rPr>
              <a:t> 中的水平自动缩放器 </a:t>
            </a:r>
            <a:r>
              <a:rPr lang="en-US" altLang="zh-CN" sz="700" b="0" i="0" u="none" strike="noStrike" kern="1200" dirty="0">
                <a:solidFill>
                  <a:schemeClr val="tx1"/>
                </a:solidFill>
                <a:effectLst/>
                <a:latin typeface="+mn-lt"/>
                <a:ea typeface="+mn-ea"/>
                <a:cs typeface="+mn-cs"/>
              </a:rPr>
              <a:t>HPA</a:t>
            </a:r>
            <a:r>
              <a:rPr lang="zh-CN" altLang="en-US" sz="700" b="0" i="0" u="none" strike="noStrike" kern="1200" dirty="0">
                <a:solidFill>
                  <a:schemeClr val="tx1"/>
                </a:solidFill>
                <a:effectLst/>
                <a:latin typeface="+mn-lt"/>
                <a:ea typeface="+mn-ea"/>
                <a:cs typeface="+mn-cs"/>
              </a:rPr>
              <a:t>，可以实现自动更新工作负载资源。</a:t>
            </a:r>
            <a:r>
              <a:rPr lang="zh-CN" altLang="en-US" sz="1100" dirty="0"/>
              <a:t>在负载高峰到达的时候，</a:t>
            </a:r>
            <a:r>
              <a:rPr lang="en-US" altLang="zh-CN" sz="800" b="0" i="0" u="none" strike="noStrike" kern="1200" dirty="0">
                <a:solidFill>
                  <a:schemeClr val="tx1"/>
                </a:solidFill>
                <a:effectLst/>
                <a:latin typeface="+mn-lt"/>
                <a:ea typeface="+mn-ea"/>
                <a:cs typeface="+mn-cs"/>
              </a:rPr>
              <a:t>S</a:t>
            </a:r>
            <a:r>
              <a:rPr lang="en" altLang="zh-CN" sz="800" b="0" i="0" u="none" strike="noStrike" kern="1200" dirty="0" err="1">
                <a:solidFill>
                  <a:schemeClr val="tx1"/>
                </a:solidFill>
                <a:effectLst/>
                <a:latin typeface="+mn-lt"/>
                <a:ea typeface="+mn-ea"/>
                <a:cs typeface="+mn-cs"/>
              </a:rPr>
              <a:t>harding</a:t>
            </a:r>
            <a:r>
              <a:rPr lang="en-US" altLang="zh-CN" sz="800" b="0" i="0" u="none" strike="noStrike" kern="1200" dirty="0">
                <a:solidFill>
                  <a:schemeClr val="tx1"/>
                </a:solidFill>
                <a:effectLst/>
                <a:latin typeface="+mn-lt"/>
                <a:ea typeface="+mn-ea"/>
                <a:cs typeface="+mn-cs"/>
              </a:rPr>
              <a:t>S</a:t>
            </a:r>
            <a:r>
              <a:rPr lang="en" altLang="zh-CN" sz="800" b="0" i="0" u="none" strike="noStrike" kern="1200" dirty="0" err="1">
                <a:solidFill>
                  <a:schemeClr val="tx1"/>
                </a:solidFill>
                <a:effectLst/>
                <a:latin typeface="+mn-lt"/>
                <a:ea typeface="+mn-ea"/>
                <a:cs typeface="+mn-cs"/>
              </a:rPr>
              <a:t>phere</a:t>
            </a:r>
            <a:r>
              <a:rPr lang="zh-CN" altLang="en-US" sz="800" b="0" i="0" u="none" strike="noStrike" kern="1200" dirty="0">
                <a:solidFill>
                  <a:schemeClr val="tx1"/>
                </a:solidFill>
                <a:effectLst/>
                <a:latin typeface="+mn-lt"/>
                <a:ea typeface="+mn-ea"/>
                <a:cs typeface="+mn-cs"/>
              </a:rPr>
              <a:t> </a:t>
            </a:r>
            <a:r>
              <a:rPr lang="en" altLang="zh-CN" sz="800" b="0" i="0" u="none" strike="noStrike" kern="1200" dirty="0">
                <a:solidFill>
                  <a:schemeClr val="tx1"/>
                </a:solidFill>
                <a:effectLst/>
                <a:latin typeface="+mn-lt"/>
                <a:ea typeface="+mn-ea"/>
                <a:cs typeface="+mn-cs"/>
              </a:rPr>
              <a:t>Operator </a:t>
            </a:r>
            <a:r>
              <a:rPr lang="zh-CN" altLang="en-US" sz="800" b="0" i="0" u="none" strike="noStrike" kern="1200" dirty="0">
                <a:solidFill>
                  <a:schemeClr val="tx1"/>
                </a:solidFill>
                <a:effectLst/>
                <a:latin typeface="+mn-lt"/>
                <a:ea typeface="+mn-ea"/>
                <a:cs typeface="+mn-cs"/>
              </a:rPr>
              <a:t>利用 </a:t>
            </a:r>
            <a:r>
              <a:rPr lang="en" altLang="zh-CN" sz="800" b="0" i="0" u="none" strike="noStrike" kern="1200" dirty="0">
                <a:solidFill>
                  <a:schemeClr val="tx1"/>
                </a:solidFill>
                <a:effectLst/>
                <a:latin typeface="+mn-lt"/>
                <a:ea typeface="+mn-ea"/>
                <a:cs typeface="+mn-cs"/>
              </a:rPr>
              <a:t>Kubernetes </a:t>
            </a:r>
            <a:r>
              <a:rPr lang="zh-CN" altLang="en-US" sz="800" b="0" i="0" u="none" strike="noStrike" kern="1200" dirty="0">
                <a:solidFill>
                  <a:schemeClr val="tx1"/>
                </a:solidFill>
                <a:effectLst/>
                <a:latin typeface="+mn-lt"/>
                <a:ea typeface="+mn-ea"/>
                <a:cs typeface="+mn-cs"/>
              </a:rPr>
              <a:t>中 </a:t>
            </a:r>
            <a:r>
              <a:rPr lang="en" altLang="zh-CN" sz="800" b="0" i="0" u="none" strike="noStrike" kern="1200" dirty="0">
                <a:solidFill>
                  <a:schemeClr val="tx1"/>
                </a:solidFill>
                <a:effectLst/>
                <a:latin typeface="+mn-lt"/>
                <a:ea typeface="+mn-ea"/>
                <a:cs typeface="+mn-cs"/>
              </a:rPr>
              <a:t>HPA </a:t>
            </a:r>
            <a:r>
              <a:rPr lang="zh-CN" altLang="en-US" sz="800" b="0" i="0" u="none" strike="noStrike" kern="1200" dirty="0">
                <a:solidFill>
                  <a:schemeClr val="tx1"/>
                </a:solidFill>
                <a:effectLst/>
                <a:latin typeface="+mn-lt"/>
                <a:ea typeface="+mn-ea"/>
                <a:cs typeface="+mn-cs"/>
              </a:rPr>
              <a:t>功能，结合 </a:t>
            </a:r>
            <a:r>
              <a:rPr lang="en-US" altLang="zh-CN" sz="800" b="0" i="0" u="none" strike="noStrike" kern="1200" dirty="0">
                <a:solidFill>
                  <a:schemeClr val="tx1"/>
                </a:solidFill>
                <a:effectLst/>
                <a:latin typeface="+mn-lt"/>
                <a:ea typeface="+mn-ea"/>
                <a:cs typeface="+mn-cs"/>
              </a:rPr>
              <a:t>S</a:t>
            </a:r>
            <a:r>
              <a:rPr lang="en" altLang="zh-CN" sz="800" b="0" i="0" u="none" strike="noStrike" kern="1200" dirty="0" err="1">
                <a:solidFill>
                  <a:schemeClr val="tx1"/>
                </a:solidFill>
                <a:effectLst/>
                <a:latin typeface="+mn-lt"/>
                <a:ea typeface="+mn-ea"/>
                <a:cs typeface="+mn-cs"/>
              </a:rPr>
              <a:t>harding</a:t>
            </a:r>
            <a:r>
              <a:rPr lang="en-US" altLang="zh-CN" sz="800" b="0" i="0" u="none" strike="noStrike" kern="1200" dirty="0">
                <a:solidFill>
                  <a:schemeClr val="tx1"/>
                </a:solidFill>
                <a:effectLst/>
                <a:latin typeface="+mn-lt"/>
                <a:ea typeface="+mn-ea"/>
                <a:cs typeface="+mn-cs"/>
              </a:rPr>
              <a:t>S</a:t>
            </a:r>
            <a:r>
              <a:rPr lang="en" altLang="zh-CN" sz="800" b="0" i="0" u="none" strike="noStrike" kern="1200" dirty="0" err="1">
                <a:solidFill>
                  <a:schemeClr val="tx1"/>
                </a:solidFill>
                <a:effectLst/>
                <a:latin typeface="+mn-lt"/>
                <a:ea typeface="+mn-ea"/>
                <a:cs typeface="+mn-cs"/>
              </a:rPr>
              <a:t>phere</a:t>
            </a:r>
            <a:r>
              <a:rPr lang="zh-CN" altLang="en-US" sz="800" b="0" i="0" u="none" strike="noStrike" kern="1200" dirty="0">
                <a:solidFill>
                  <a:schemeClr val="tx1"/>
                </a:solidFill>
                <a:effectLst/>
                <a:latin typeface="+mn-lt"/>
                <a:ea typeface="+mn-ea"/>
                <a:cs typeface="+mn-cs"/>
              </a:rPr>
              <a:t> </a:t>
            </a:r>
            <a:r>
              <a:rPr lang="en-US" altLang="zh-CN" sz="800" b="0" i="0" u="none" strike="noStrike" kern="1200" dirty="0">
                <a:solidFill>
                  <a:schemeClr val="tx1"/>
                </a:solidFill>
                <a:effectLst/>
                <a:latin typeface="+mn-lt"/>
                <a:ea typeface="+mn-ea"/>
                <a:cs typeface="+mn-cs"/>
              </a:rPr>
              <a:t>P</a:t>
            </a:r>
            <a:r>
              <a:rPr lang="en" altLang="zh-CN" sz="800" b="0" i="0" u="none" strike="noStrike" kern="1200" dirty="0" err="1">
                <a:solidFill>
                  <a:schemeClr val="tx1"/>
                </a:solidFill>
                <a:effectLst/>
                <a:latin typeface="+mn-lt"/>
                <a:ea typeface="+mn-ea"/>
                <a:cs typeface="+mn-cs"/>
              </a:rPr>
              <a:t>roxy</a:t>
            </a:r>
            <a:r>
              <a:rPr lang="en" altLang="zh-CN" sz="800" b="0" i="0" u="none" strike="noStrike" kern="1200" dirty="0">
                <a:solidFill>
                  <a:schemeClr val="tx1"/>
                </a:solidFill>
                <a:effectLst/>
                <a:latin typeface="+mn-lt"/>
                <a:ea typeface="+mn-ea"/>
                <a:cs typeface="+mn-cs"/>
              </a:rPr>
              <a:t> </a:t>
            </a:r>
            <a:r>
              <a:rPr lang="zh-CN" altLang="en-US" sz="800" b="0" i="0" u="none" strike="noStrike" kern="1200" dirty="0">
                <a:solidFill>
                  <a:schemeClr val="tx1"/>
                </a:solidFill>
                <a:effectLst/>
                <a:latin typeface="+mn-lt"/>
                <a:ea typeface="+mn-ea"/>
                <a:cs typeface="+mn-cs"/>
              </a:rPr>
              <a:t>的相关指标在 </a:t>
            </a:r>
            <a:r>
              <a:rPr lang="en" altLang="zh-CN" sz="800" b="0" i="0" u="none" strike="noStrike" kern="1200" dirty="0">
                <a:solidFill>
                  <a:schemeClr val="tx1"/>
                </a:solidFill>
                <a:effectLst/>
                <a:latin typeface="+mn-lt"/>
                <a:ea typeface="+mn-ea"/>
                <a:cs typeface="+mn-cs"/>
              </a:rPr>
              <a:t>Kubernetes </a:t>
            </a:r>
            <a:r>
              <a:rPr lang="zh-CN" altLang="en-US" sz="800" b="0" i="0" u="none" strike="noStrike" kern="1200" dirty="0">
                <a:solidFill>
                  <a:schemeClr val="tx1"/>
                </a:solidFill>
                <a:effectLst/>
                <a:latin typeface="+mn-lt"/>
                <a:ea typeface="+mn-ea"/>
                <a:cs typeface="+mn-cs"/>
              </a:rPr>
              <a:t>集群中进行运行时自动扩容</a:t>
            </a:r>
            <a:r>
              <a:rPr lang="zh-CN" altLang="en-US" sz="1100" dirty="0"/>
              <a:t>。当高峰过去之后，</a:t>
            </a:r>
            <a:r>
              <a:rPr lang="zh-CN" altLang="en-US" sz="1100" dirty="0">
                <a:sym typeface="+mn-ea"/>
              </a:rPr>
              <a:t>自动</a:t>
            </a:r>
            <a:r>
              <a:rPr lang="zh-CN" altLang="en-US" sz="1100" dirty="0"/>
              <a:t>进行缩容，在保证了 </a:t>
            </a:r>
            <a:r>
              <a:rPr lang="en-US" altLang="zh-CN" sz="1100" dirty="0" err="1"/>
              <a:t>ShardingSphere</a:t>
            </a:r>
            <a:r>
              <a:rPr lang="en-US" altLang="zh-CN" sz="1100" dirty="0"/>
              <a:t> </a:t>
            </a:r>
            <a:r>
              <a:rPr lang="zh-CN" altLang="en-US" sz="1100" dirty="0"/>
              <a:t>高可用的同时，也节省了成本。 </a:t>
            </a:r>
          </a:p>
          <a:p>
            <a:endParaRPr lang="en-US" altLang="zh-CN" dirty="0"/>
          </a:p>
          <a:p>
            <a:r>
              <a:rPr lang="zh-CN" altLang="en-US" dirty="0"/>
              <a:t>此外，</a:t>
            </a:r>
            <a:r>
              <a:rPr lang="en-US" altLang="zh-CN" dirty="0"/>
              <a:t>Apache </a:t>
            </a:r>
            <a:r>
              <a:rPr lang="en-US" altLang="zh-CN" dirty="0" err="1"/>
              <a:t>ShardingSphere</a:t>
            </a:r>
            <a:r>
              <a:rPr lang="en-US" altLang="zh-CN" dirty="0"/>
              <a:t> </a:t>
            </a:r>
            <a:r>
              <a:rPr lang="zh-CN" altLang="en-US" dirty="0"/>
              <a:t>支持专有的 </a:t>
            </a:r>
            <a:r>
              <a:rPr lang="en-US" altLang="zh-CN" dirty="0"/>
              <a:t>Agent</a:t>
            </a:r>
            <a:r>
              <a:rPr lang="zh-CN" altLang="en-US" dirty="0"/>
              <a:t> 采集运行状态，在 </a:t>
            </a:r>
            <a:r>
              <a:rPr lang="en-US" altLang="zh-CN" dirty="0"/>
              <a:t>Operator </a:t>
            </a:r>
            <a:r>
              <a:rPr lang="zh-CN" altLang="en-US" dirty="0"/>
              <a:t>中可以实现基于 </a:t>
            </a:r>
            <a:r>
              <a:rPr lang="en-US" altLang="zh-CN" dirty="0" err="1"/>
              <a:t>ShardingSphere</a:t>
            </a:r>
            <a:r>
              <a:rPr lang="en-US" altLang="zh-CN" dirty="0"/>
              <a:t> </a:t>
            </a:r>
            <a:r>
              <a:rPr lang="zh-CN" altLang="en-US" dirty="0"/>
              <a:t>指标的 </a:t>
            </a:r>
            <a:r>
              <a:rPr lang="en-US" altLang="zh-CN" dirty="0"/>
              <a:t>Adapter</a:t>
            </a:r>
            <a:r>
              <a:rPr lang="zh-CN" altLang="en-US" dirty="0"/>
              <a:t>，便于用户对接各种指标消费组件。</a:t>
            </a:r>
            <a:endParaRPr lang="en-US" altLang="zh-CN" dirty="0"/>
          </a:p>
          <a:p>
            <a:endParaRPr lang="en-US" altLang="zh-CN" dirty="0"/>
          </a:p>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29</a:t>
            </a:fld>
            <a:endParaRPr lang="en-US" dirty="0"/>
          </a:p>
        </p:txBody>
      </p:sp>
    </p:spTree>
    <p:extLst>
      <p:ext uri="{BB962C8B-B14F-4D97-AF65-F5344CB8AC3E}">
        <p14:creationId xmlns:p14="http://schemas.microsoft.com/office/powerpoint/2010/main" val="1657886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pPr marL="0" marR="0" lvl="0" indent="0" algn="l" defTabSz="563933" rtl="0" eaLnBrk="1" fontAlgn="auto" latinLnBrk="0" hangingPunct="1">
              <a:lnSpc>
                <a:spcPct val="100000"/>
              </a:lnSpc>
              <a:spcBef>
                <a:spcPts val="0"/>
              </a:spcBef>
              <a:spcAft>
                <a:spcPts val="185"/>
              </a:spcAft>
              <a:buClrTx/>
              <a:buSzTx/>
              <a:buFontTx/>
              <a:buNone/>
              <a:tabLst/>
              <a:defRPr/>
            </a:pPr>
            <a:r>
              <a:rPr lang="zh-CN" altLang="en-US" dirty="0"/>
              <a:t>下面是今天分享的主要内容，整体会分为四个部分来介绍，在第一个部分，我会为大家介绍下 </a:t>
            </a:r>
            <a:r>
              <a:rPr lang="en-US" dirty="0" err="1"/>
              <a:t>ShardingSphere</a:t>
            </a:r>
            <a:r>
              <a:rPr lang="en-US" dirty="0"/>
              <a:t> </a:t>
            </a:r>
            <a:r>
              <a:rPr lang="zh-CN" altLang="en-US" dirty="0"/>
              <a:t>项目的概况，以及目前社区发展的情况。在二、三两个部分，我会和大家一起聊聊当前数据库行业的发展趋势，以及基于这些发展趋势，</a:t>
            </a:r>
            <a:r>
              <a:rPr lang="en-US" dirty="0" err="1"/>
              <a:t>ShardingSphere</a:t>
            </a:r>
            <a:r>
              <a:rPr lang="en-US" dirty="0"/>
              <a:t> </a:t>
            </a:r>
            <a:r>
              <a:rPr lang="zh-CN" altLang="en-US" dirty="0"/>
              <a:t>提供的核心功能和倡导的架构理念。通过这些内容的介绍，大家会对 </a:t>
            </a:r>
            <a:r>
              <a:rPr lang="en-US" dirty="0" err="1"/>
              <a:t>ShardingSphere</a:t>
            </a:r>
            <a:r>
              <a:rPr lang="en-US" dirty="0"/>
              <a:t> </a:t>
            </a:r>
            <a:r>
              <a:rPr lang="zh-CN" altLang="en-US" dirty="0"/>
              <a:t>有更深入地理解。在最后一个部分，我会重点介绍下 </a:t>
            </a:r>
            <a:r>
              <a:rPr lang="en-US" dirty="0" err="1"/>
              <a:t>ShardingSphere</a:t>
            </a:r>
            <a:r>
              <a:rPr lang="en-US" dirty="0"/>
              <a:t> </a:t>
            </a:r>
            <a:r>
              <a:rPr lang="zh-CN" altLang="en-US" dirty="0"/>
              <a:t>的云上实践，从基础的 </a:t>
            </a:r>
            <a:r>
              <a:rPr lang="en-US" dirty="0"/>
              <a:t>AWS </a:t>
            </a:r>
            <a:r>
              <a:rPr lang="zh-CN" altLang="en-US" dirty="0"/>
              <a:t>虚拟机环境部署，再到 </a:t>
            </a:r>
            <a:r>
              <a:rPr lang="en-US" dirty="0"/>
              <a:t>K8S </a:t>
            </a:r>
            <a:r>
              <a:rPr lang="zh-CN" altLang="en-US" dirty="0"/>
              <a:t>云上环境部署，我会对比两种部署方式的优劣，来帮助大家理解 </a:t>
            </a:r>
            <a:r>
              <a:rPr lang="en-US" dirty="0" err="1"/>
              <a:t>ShardingSphere</a:t>
            </a:r>
            <a:r>
              <a:rPr lang="en-US" dirty="0"/>
              <a:t> </a:t>
            </a:r>
            <a:r>
              <a:rPr lang="zh-CN" altLang="en-US" dirty="0"/>
              <a:t>上云的必要性，同时我也会介绍下未来 </a:t>
            </a:r>
            <a:r>
              <a:rPr lang="en-US" dirty="0" err="1"/>
              <a:t>ShardingSphere</a:t>
            </a:r>
            <a:r>
              <a:rPr lang="en-US" dirty="0"/>
              <a:t> on Cloud </a:t>
            </a:r>
            <a:r>
              <a:rPr lang="en-US" dirty="0" err="1"/>
              <a:t>项目</a:t>
            </a:r>
            <a:r>
              <a:rPr lang="zh-CN" altLang="en-US" dirty="0"/>
              <a:t>的规划。</a:t>
            </a:r>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3</a:t>
            </a:fld>
            <a:endParaRPr lang="en-US" dirty="0"/>
          </a:p>
        </p:txBody>
      </p:sp>
    </p:spTree>
    <p:extLst>
      <p:ext uri="{BB962C8B-B14F-4D97-AF65-F5344CB8AC3E}">
        <p14:creationId xmlns:p14="http://schemas.microsoft.com/office/powerpoint/2010/main" val="7339144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pPr latinLnBrk="1"/>
            <a:r>
              <a:rPr lang="zh-CN" altLang="en-US" sz="700" b="0" i="0" u="none" strike="noStrike" kern="1200" dirty="0">
                <a:solidFill>
                  <a:schemeClr val="tx1"/>
                </a:solidFill>
                <a:effectLst/>
                <a:latin typeface="+mn-lt"/>
                <a:ea typeface="+mn-ea"/>
                <a:cs typeface="+mn-cs"/>
              </a:rPr>
              <a:t>目前，</a:t>
            </a:r>
            <a:r>
              <a:rPr lang="en-US" altLang="zh-CN" sz="700" b="0" i="0" u="none" strike="noStrike" kern="1200" dirty="0" err="1">
                <a:solidFill>
                  <a:schemeClr val="tx1"/>
                </a:solidFill>
                <a:effectLst/>
                <a:latin typeface="+mn-lt"/>
                <a:ea typeface="+mn-ea"/>
                <a:cs typeface="+mn-cs"/>
              </a:rPr>
              <a:t>ShardingSphere</a:t>
            </a:r>
            <a:r>
              <a:rPr lang="zh-CN" altLang="en-US" sz="700" b="0" i="0" u="none" strike="noStrike" kern="1200" dirty="0">
                <a:solidFill>
                  <a:schemeClr val="tx1"/>
                </a:solidFill>
                <a:effectLst/>
                <a:latin typeface="+mn-lt"/>
                <a:ea typeface="+mn-ea"/>
                <a:cs typeface="+mn-cs"/>
              </a:rPr>
              <a:t> 的云上解决方案还不够完善，未来，</a:t>
            </a:r>
            <a:r>
              <a:rPr lang="en" altLang="zh-CN" sz="700" b="0" i="0" u="none" strike="noStrike" kern="1200" dirty="0" err="1">
                <a:solidFill>
                  <a:schemeClr val="tx1"/>
                </a:solidFill>
                <a:effectLst/>
                <a:latin typeface="+mn-lt"/>
                <a:ea typeface="+mn-ea"/>
                <a:cs typeface="+mn-cs"/>
              </a:rPr>
              <a:t>ShardingSphere</a:t>
            </a:r>
            <a:r>
              <a:rPr lang="en" altLang="zh-CN" sz="700" b="0" i="0" u="none" strike="noStrike" kern="1200" dirty="0">
                <a:solidFill>
                  <a:schemeClr val="tx1"/>
                </a:solidFill>
                <a:effectLst/>
                <a:latin typeface="+mn-lt"/>
                <a:ea typeface="+mn-ea"/>
                <a:cs typeface="+mn-cs"/>
              </a:rPr>
              <a:t> </a:t>
            </a:r>
            <a:r>
              <a:rPr lang="zh-CN" altLang="en" sz="700" b="0" i="0" u="none" strike="noStrike" kern="1200" dirty="0">
                <a:solidFill>
                  <a:schemeClr val="tx1"/>
                </a:solidFill>
                <a:effectLst/>
                <a:latin typeface="+mn-lt"/>
                <a:ea typeface="+mn-ea"/>
                <a:cs typeface="+mn-cs"/>
              </a:rPr>
              <a:t>在</a:t>
            </a:r>
            <a:r>
              <a:rPr lang="zh-CN" altLang="en-US" sz="700" b="0" i="0" u="none" strike="noStrike" kern="1200" dirty="0">
                <a:solidFill>
                  <a:schemeClr val="tx1"/>
                </a:solidFill>
                <a:effectLst/>
                <a:latin typeface="+mn-lt"/>
                <a:ea typeface="+mn-ea"/>
                <a:cs typeface="+mn-cs"/>
              </a:rPr>
              <a:t>云原生方向将持续发力，依靠社区的力量不断补足短板。</a:t>
            </a:r>
            <a:endParaRPr lang="en-US" altLang="zh-CN" sz="700" b="0" i="0" u="none" strike="noStrike" kern="1200" dirty="0">
              <a:solidFill>
                <a:schemeClr val="tx1"/>
              </a:solidFill>
              <a:effectLst/>
              <a:latin typeface="+mn-lt"/>
              <a:ea typeface="+mn-ea"/>
              <a:cs typeface="+mn-cs"/>
            </a:endParaRPr>
          </a:p>
          <a:p>
            <a:pPr latinLnBrk="1"/>
            <a:endParaRPr lang="en-US" altLang="zh-CN" sz="700" b="0" i="0" u="none" strike="noStrike" kern="1200" dirty="0">
              <a:solidFill>
                <a:schemeClr val="tx1"/>
              </a:solidFill>
              <a:effectLst/>
              <a:latin typeface="+mn-lt"/>
              <a:ea typeface="+mn-ea"/>
              <a:cs typeface="+mn-cs"/>
            </a:endParaRPr>
          </a:p>
          <a:p>
            <a:pPr latinLnBrk="1"/>
            <a:r>
              <a:rPr lang="zh-CN" altLang="en-US" sz="700" b="0" i="0" u="none" strike="noStrike" kern="1200" dirty="0">
                <a:solidFill>
                  <a:schemeClr val="tx1"/>
                </a:solidFill>
                <a:effectLst/>
                <a:latin typeface="+mn-lt"/>
                <a:ea typeface="+mn-ea"/>
                <a:cs typeface="+mn-cs"/>
              </a:rPr>
              <a:t>首先要重点推进的是 </a:t>
            </a:r>
            <a:r>
              <a:rPr lang="en-US" altLang="zh-CN" sz="700" b="0" i="0" u="none" strike="noStrike" kern="1200" dirty="0" err="1">
                <a:solidFill>
                  <a:schemeClr val="tx1"/>
                </a:solidFill>
                <a:effectLst/>
                <a:latin typeface="+mn-lt"/>
                <a:ea typeface="+mn-ea"/>
                <a:cs typeface="+mn-cs"/>
              </a:rPr>
              <a:t>ShardingSphere</a:t>
            </a:r>
            <a:r>
              <a:rPr lang="zh-CN" altLang="en-US" sz="700" b="0" i="0" u="none" strike="noStrike" kern="1200" dirty="0">
                <a:solidFill>
                  <a:schemeClr val="tx1"/>
                </a:solidFill>
                <a:effectLst/>
                <a:latin typeface="+mn-lt"/>
                <a:ea typeface="+mn-ea"/>
                <a:cs typeface="+mn-cs"/>
              </a:rPr>
              <a:t> 整合混沌测试。</a:t>
            </a:r>
            <a:endParaRPr lang="en-US" altLang="zh-CN" sz="700" b="0" i="0" u="none" strike="noStrike" kern="1200" dirty="0">
              <a:solidFill>
                <a:schemeClr val="tx1"/>
              </a:solidFill>
              <a:effectLst/>
              <a:latin typeface="+mn-lt"/>
              <a:ea typeface="+mn-ea"/>
              <a:cs typeface="+mn-cs"/>
            </a:endParaRPr>
          </a:p>
          <a:p>
            <a:pPr latinLnBrk="1"/>
            <a:endParaRPr lang="zh-CN" altLang="en-US" sz="700" b="0" i="0" u="none" strike="noStrike" kern="1200" dirty="0">
              <a:solidFill>
                <a:schemeClr val="tx1"/>
              </a:solidFill>
              <a:effectLst/>
              <a:latin typeface="+mn-lt"/>
              <a:ea typeface="+mn-ea"/>
              <a:cs typeface="+mn-cs"/>
            </a:endParaRPr>
          </a:p>
          <a:p>
            <a:pPr latinLnBrk="1"/>
            <a:r>
              <a:rPr lang="zh-CN" altLang="en-US" sz="700" b="1" i="0" u="none" strike="noStrike" kern="1200" dirty="0">
                <a:solidFill>
                  <a:schemeClr val="tx1"/>
                </a:solidFill>
                <a:effectLst/>
                <a:latin typeface="+mn-lt"/>
                <a:ea typeface="+mn-ea"/>
                <a:cs typeface="+mn-cs"/>
              </a:rPr>
              <a:t>混沌工程，是一种提高技术架构弹性能力的复杂技术手段。</a:t>
            </a:r>
            <a:r>
              <a:rPr lang="en" altLang="zh-CN" sz="700" b="0" i="0" u="none" strike="noStrike" kern="1200" dirty="0">
                <a:solidFill>
                  <a:schemeClr val="tx1"/>
                </a:solidFill>
                <a:effectLst/>
                <a:latin typeface="+mn-lt"/>
                <a:ea typeface="+mn-ea"/>
                <a:cs typeface="+mn-cs"/>
              </a:rPr>
              <a:t>Chaos</a:t>
            </a:r>
            <a:r>
              <a:rPr lang="zh-CN" altLang="en-US" sz="700" b="0" i="0" u="none" strike="noStrike" kern="1200" dirty="0">
                <a:solidFill>
                  <a:schemeClr val="tx1"/>
                </a:solidFill>
                <a:effectLst/>
                <a:latin typeface="+mn-lt"/>
                <a:ea typeface="+mn-ea"/>
                <a:cs typeface="+mn-cs"/>
              </a:rPr>
              <a:t> 工程经过实验可以确保系统的可用性。混沌工程旨在将故障扼杀在襁褓之中，也就是在故障造成中断之前将它们识别出来。</a:t>
            </a:r>
            <a:endParaRPr lang="en-US" altLang="zh-CN" sz="700" b="0" i="0" u="none" strike="noStrike" kern="1200" dirty="0">
              <a:solidFill>
                <a:schemeClr val="tx1"/>
              </a:solidFill>
              <a:effectLst/>
              <a:latin typeface="+mn-lt"/>
              <a:ea typeface="+mn-ea"/>
              <a:cs typeface="+mn-cs"/>
            </a:endParaRPr>
          </a:p>
          <a:p>
            <a:pPr latinLnBrk="1"/>
            <a:r>
              <a:rPr lang="zh-CN" altLang="en-US" sz="700" b="0" i="0" u="none" strike="noStrike" kern="1200" dirty="0">
                <a:solidFill>
                  <a:schemeClr val="tx1"/>
                </a:solidFill>
                <a:effectLst/>
                <a:latin typeface="+mn-lt"/>
                <a:ea typeface="+mn-ea"/>
                <a:cs typeface="+mn-cs"/>
              </a:rPr>
              <a:t>通过主动制造故障，测试系统在各种压力下的行为，识别并修复故障问题，避免造成严重后果。</a:t>
            </a:r>
          </a:p>
          <a:p>
            <a:pPr latinLnBrk="1"/>
            <a:r>
              <a:rPr lang="zh-CN" altLang="en-US" sz="700" b="0" i="0" u="none" strike="noStrike" kern="1200" dirty="0">
                <a:solidFill>
                  <a:schemeClr val="tx1"/>
                </a:solidFill>
                <a:effectLst/>
                <a:latin typeface="+mn-lt"/>
                <a:ea typeface="+mn-ea"/>
                <a:cs typeface="+mn-cs"/>
              </a:rPr>
              <a:t>混沌测试优势有无侵入，云原生，测试的全部过程都在 </a:t>
            </a:r>
            <a:r>
              <a:rPr lang="en-US" altLang="zh-CN" sz="700" b="0" i="0" u="none" strike="noStrike" kern="1200" dirty="0">
                <a:solidFill>
                  <a:schemeClr val="tx1"/>
                </a:solidFill>
                <a:effectLst/>
                <a:latin typeface="+mn-lt"/>
                <a:ea typeface="+mn-ea"/>
                <a:cs typeface="+mn-cs"/>
              </a:rPr>
              <a:t>K</a:t>
            </a:r>
            <a:r>
              <a:rPr lang="en" altLang="zh-CN" sz="700" b="0" i="0" u="none" strike="noStrike" kern="1200" dirty="0" err="1">
                <a:solidFill>
                  <a:schemeClr val="tx1"/>
                </a:solidFill>
                <a:effectLst/>
                <a:latin typeface="+mn-lt"/>
                <a:ea typeface="+mn-ea"/>
                <a:cs typeface="+mn-cs"/>
              </a:rPr>
              <a:t>ubernetes</a:t>
            </a:r>
            <a:r>
              <a:rPr lang="en" altLang="zh-CN" sz="700" b="0" i="0" u="none" strike="noStrike" kern="1200" dirty="0">
                <a:solidFill>
                  <a:schemeClr val="tx1"/>
                </a:solidFill>
                <a:effectLst/>
                <a:latin typeface="+mn-lt"/>
                <a:ea typeface="+mn-ea"/>
                <a:cs typeface="+mn-cs"/>
              </a:rPr>
              <a:t> </a:t>
            </a:r>
            <a:r>
              <a:rPr lang="zh-CN" altLang="en-US" sz="700" b="0" i="0" u="none" strike="noStrike" kern="1200" dirty="0">
                <a:solidFill>
                  <a:schemeClr val="tx1"/>
                </a:solidFill>
                <a:effectLst/>
                <a:latin typeface="+mn-lt"/>
                <a:ea typeface="+mn-ea"/>
                <a:cs typeface="+mn-cs"/>
              </a:rPr>
              <a:t>环境中完成，不会对代码有任何的侵入性。</a:t>
            </a:r>
          </a:p>
          <a:p>
            <a:pPr latinLnBrk="1"/>
            <a:r>
              <a:rPr lang="en-US" altLang="zh-CN" sz="700" b="0" i="0" u="none" strike="noStrike" kern="1200" dirty="0" err="1">
                <a:solidFill>
                  <a:schemeClr val="tx1"/>
                </a:solidFill>
                <a:effectLst/>
                <a:latin typeface="+mn-lt"/>
                <a:ea typeface="+mn-ea"/>
                <a:cs typeface="+mn-cs"/>
              </a:rPr>
              <a:t>ShardingSphere</a:t>
            </a:r>
            <a:r>
              <a:rPr lang="zh-CN" altLang="en-US" sz="700" b="0" i="0" u="none" strike="noStrike" kern="1200" dirty="0">
                <a:solidFill>
                  <a:schemeClr val="tx1"/>
                </a:solidFill>
                <a:effectLst/>
                <a:latin typeface="+mn-lt"/>
                <a:ea typeface="+mn-ea"/>
                <a:cs typeface="+mn-cs"/>
              </a:rPr>
              <a:t> </a:t>
            </a:r>
            <a:r>
              <a:rPr lang="en" altLang="zh-CN" sz="700" b="0" i="0" u="none" strike="noStrike" kern="1200" dirty="0">
                <a:solidFill>
                  <a:schemeClr val="tx1"/>
                </a:solidFill>
                <a:effectLst/>
                <a:latin typeface="+mn-lt"/>
                <a:ea typeface="+mn-ea"/>
                <a:cs typeface="+mn-cs"/>
              </a:rPr>
              <a:t>on cloud </a:t>
            </a:r>
            <a:r>
              <a:rPr lang="zh-CN" altLang="en-US" sz="700" b="0" i="0" u="none" strike="noStrike" kern="1200" dirty="0">
                <a:solidFill>
                  <a:schemeClr val="tx1"/>
                </a:solidFill>
                <a:effectLst/>
                <a:latin typeface="+mn-lt"/>
                <a:ea typeface="+mn-ea"/>
                <a:cs typeface="+mn-cs"/>
              </a:rPr>
              <a:t>中的混沌方案，可以帮助云上的 </a:t>
            </a:r>
            <a:r>
              <a:rPr lang="en" altLang="zh-CN" sz="700" b="0" i="0" u="none" strike="noStrike" kern="1200" dirty="0" err="1">
                <a:solidFill>
                  <a:schemeClr val="tx1"/>
                </a:solidFill>
                <a:effectLst/>
                <a:latin typeface="+mn-lt"/>
                <a:ea typeface="+mn-ea"/>
                <a:cs typeface="+mn-cs"/>
              </a:rPr>
              <a:t>ShardingSphere</a:t>
            </a:r>
            <a:r>
              <a:rPr lang="en" altLang="zh-CN" sz="700" b="0" i="0" u="none" strike="noStrike" kern="1200" dirty="0">
                <a:solidFill>
                  <a:schemeClr val="tx1"/>
                </a:solidFill>
                <a:effectLst/>
                <a:latin typeface="+mn-lt"/>
                <a:ea typeface="+mn-ea"/>
                <a:cs typeface="+mn-cs"/>
              </a:rPr>
              <a:t> </a:t>
            </a:r>
            <a:r>
              <a:rPr lang="zh-CN" altLang="en-US" sz="700" b="0" i="0" u="none" strike="noStrike" kern="1200" dirty="0">
                <a:solidFill>
                  <a:schemeClr val="tx1"/>
                </a:solidFill>
                <a:effectLst/>
                <a:latin typeface="+mn-lt"/>
                <a:ea typeface="+mn-ea"/>
                <a:cs typeface="+mn-cs"/>
              </a:rPr>
              <a:t>完成一些极端情况下的故障测试，帮助 </a:t>
            </a:r>
            <a:r>
              <a:rPr lang="en" altLang="zh-CN" sz="700" b="0" i="0" u="none" strike="noStrike" kern="1200" dirty="0" err="1">
                <a:solidFill>
                  <a:schemeClr val="tx1"/>
                </a:solidFill>
                <a:effectLst/>
                <a:latin typeface="+mn-lt"/>
                <a:ea typeface="+mn-ea"/>
                <a:cs typeface="+mn-cs"/>
              </a:rPr>
              <a:t>ShardingSphere</a:t>
            </a:r>
            <a:r>
              <a:rPr lang="en" altLang="zh-CN" sz="700" b="0" i="0" u="none" strike="noStrike" kern="1200" dirty="0">
                <a:solidFill>
                  <a:schemeClr val="tx1"/>
                </a:solidFill>
                <a:effectLst/>
                <a:latin typeface="+mn-lt"/>
                <a:ea typeface="+mn-ea"/>
                <a:cs typeface="+mn-cs"/>
              </a:rPr>
              <a:t> </a:t>
            </a:r>
            <a:r>
              <a:rPr lang="zh-CN" altLang="en-US" sz="700" b="0" i="0" u="none" strike="noStrike" kern="1200" dirty="0">
                <a:solidFill>
                  <a:schemeClr val="tx1"/>
                </a:solidFill>
                <a:effectLst/>
                <a:latin typeface="+mn-lt"/>
                <a:ea typeface="+mn-ea"/>
                <a:cs typeface="+mn-cs"/>
              </a:rPr>
              <a:t>完善在云上的能力。</a:t>
            </a:r>
          </a:p>
          <a:p>
            <a:pPr latinLnBrk="1"/>
            <a:r>
              <a:rPr lang="zh-CN" altLang="en-US" sz="700" b="0" i="0" u="none" strike="noStrike" kern="1200" dirty="0">
                <a:solidFill>
                  <a:schemeClr val="tx1"/>
                </a:solidFill>
                <a:effectLst/>
                <a:latin typeface="+mn-lt"/>
                <a:ea typeface="+mn-ea"/>
                <a:cs typeface="+mn-cs"/>
              </a:rPr>
              <a:t>混沌测试方案可以做到高可用测试（</a:t>
            </a:r>
            <a:r>
              <a:rPr lang="en" altLang="zh-CN" sz="700" b="0" i="0" u="none" strike="noStrike" kern="1200" dirty="0">
                <a:solidFill>
                  <a:schemeClr val="tx1"/>
                </a:solidFill>
                <a:effectLst/>
                <a:latin typeface="+mn-lt"/>
                <a:ea typeface="+mn-ea"/>
                <a:cs typeface="+mn-cs"/>
              </a:rPr>
              <a:t>Pod </a:t>
            </a:r>
            <a:r>
              <a:rPr lang="zh-CN" altLang="en-US" sz="700" b="0" i="0" u="none" strike="noStrike" kern="1200" dirty="0">
                <a:solidFill>
                  <a:schemeClr val="tx1"/>
                </a:solidFill>
                <a:effectLst/>
                <a:latin typeface="+mn-lt"/>
                <a:ea typeface="+mn-ea"/>
                <a:cs typeface="+mn-cs"/>
              </a:rPr>
              <a:t>故障注入）、延迟测试等，当然这些测试 </a:t>
            </a:r>
            <a:r>
              <a:rPr lang="en-US" altLang="zh-CN" sz="700" b="0" i="0" u="none" strike="noStrike" kern="1200" dirty="0">
                <a:solidFill>
                  <a:schemeClr val="tx1"/>
                </a:solidFill>
                <a:effectLst/>
                <a:latin typeface="+mn-lt"/>
                <a:ea typeface="+mn-ea"/>
                <a:cs typeface="+mn-cs"/>
              </a:rPr>
              <a:t>C</a:t>
            </a:r>
            <a:r>
              <a:rPr lang="en" altLang="zh-CN" sz="700" b="0" i="0" u="none" strike="noStrike" kern="1200" dirty="0" err="1">
                <a:solidFill>
                  <a:schemeClr val="tx1"/>
                </a:solidFill>
                <a:effectLst/>
                <a:latin typeface="+mn-lt"/>
                <a:ea typeface="+mn-ea"/>
                <a:cs typeface="+mn-cs"/>
              </a:rPr>
              <a:t>ase</a:t>
            </a:r>
            <a:r>
              <a:rPr lang="zh-CN" altLang="en-US" sz="700" b="0" i="0" u="none" strike="noStrike" kern="1200" dirty="0">
                <a:solidFill>
                  <a:schemeClr val="tx1"/>
                </a:solidFill>
                <a:effectLst/>
                <a:latin typeface="+mn-lt"/>
                <a:ea typeface="+mn-ea"/>
                <a:cs typeface="+mn-cs"/>
              </a:rPr>
              <a:t> 需要大家一起去建设，不断地完善 </a:t>
            </a:r>
            <a:r>
              <a:rPr lang="en-US" altLang="zh-CN" sz="700" b="0" i="0" u="none" strike="noStrike" kern="1200" dirty="0" err="1">
                <a:solidFill>
                  <a:schemeClr val="tx1"/>
                </a:solidFill>
                <a:effectLst/>
                <a:latin typeface="+mn-lt"/>
                <a:ea typeface="+mn-ea"/>
                <a:cs typeface="+mn-cs"/>
              </a:rPr>
              <a:t>ShardingSphere</a:t>
            </a:r>
            <a:r>
              <a:rPr lang="zh-CN" altLang="en-US" sz="700" b="0" i="0" u="none" strike="noStrike" kern="1200" dirty="0">
                <a:solidFill>
                  <a:schemeClr val="tx1"/>
                </a:solidFill>
                <a:effectLst/>
                <a:latin typeface="+mn-lt"/>
                <a:ea typeface="+mn-ea"/>
                <a:cs typeface="+mn-cs"/>
              </a:rPr>
              <a:t> 混沌测试的场景。</a:t>
            </a:r>
            <a:endParaRPr kumimoji="1" lang="zh-CN" altLang="en-US" dirty="0"/>
          </a:p>
          <a:p>
            <a:endParaRPr lang="en-US" altLang="zh-CN" dirty="0"/>
          </a:p>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30</a:t>
            </a:fld>
            <a:endParaRPr lang="en-US" dirty="0"/>
          </a:p>
        </p:txBody>
      </p:sp>
    </p:spTree>
    <p:extLst>
      <p:ext uri="{BB962C8B-B14F-4D97-AF65-F5344CB8AC3E}">
        <p14:creationId xmlns:p14="http://schemas.microsoft.com/office/powerpoint/2010/main" val="4089663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pPr marL="0" marR="0" lvl="0" indent="0" algn="l" defTabSz="563933" rtl="0" eaLnBrk="1" fontAlgn="auto" latinLnBrk="0" hangingPunct="1">
              <a:lnSpc>
                <a:spcPct val="100000"/>
              </a:lnSpc>
              <a:spcBef>
                <a:spcPts val="0"/>
              </a:spcBef>
              <a:spcAft>
                <a:spcPts val="185"/>
              </a:spcAft>
              <a:buClrTx/>
              <a:buSzTx/>
              <a:buFontTx/>
              <a:buNone/>
              <a:tabLst/>
              <a:defRPr/>
            </a:pPr>
            <a:r>
              <a:rPr lang="zh-CN" altLang="en-US" sz="700" b="0" i="0" u="none" strike="noStrike" kern="1200" dirty="0">
                <a:solidFill>
                  <a:schemeClr val="tx1"/>
                </a:solidFill>
                <a:effectLst/>
                <a:latin typeface="+mn-lt"/>
                <a:ea typeface="+mn-ea"/>
                <a:cs typeface="+mn-cs"/>
              </a:rPr>
              <a:t>除了整合混沌测试外，</a:t>
            </a:r>
            <a:r>
              <a:rPr lang="en-US" altLang="zh-CN" sz="700" b="0" i="0" u="none" strike="noStrike" kern="1200" dirty="0" err="1">
                <a:solidFill>
                  <a:schemeClr val="tx1"/>
                </a:solidFill>
                <a:effectLst/>
                <a:latin typeface="+mn-lt"/>
                <a:ea typeface="+mn-ea"/>
                <a:cs typeface="+mn-cs"/>
              </a:rPr>
              <a:t>ShardingSphere</a:t>
            </a:r>
            <a:r>
              <a:rPr lang="zh-CN" altLang="en-US" sz="700" b="0" i="0" u="none" strike="noStrike" kern="1200" dirty="0">
                <a:solidFill>
                  <a:schemeClr val="tx1"/>
                </a:solidFill>
                <a:effectLst/>
                <a:latin typeface="+mn-lt"/>
                <a:ea typeface="+mn-ea"/>
                <a:cs typeface="+mn-cs"/>
              </a:rPr>
              <a:t> </a:t>
            </a:r>
            <a:r>
              <a:rPr lang="en" altLang="zh-CN" sz="700" b="0" i="0" u="none" strike="noStrike" kern="1200" dirty="0">
                <a:solidFill>
                  <a:schemeClr val="tx1"/>
                </a:solidFill>
                <a:effectLst/>
                <a:latin typeface="+mn-lt"/>
                <a:ea typeface="+mn-ea"/>
                <a:cs typeface="+mn-cs"/>
              </a:rPr>
              <a:t>on</a:t>
            </a:r>
            <a:r>
              <a:rPr lang="zh-CN" altLang="en-US" sz="700" b="0" i="0" u="none" strike="noStrike" kern="1200" dirty="0">
                <a:solidFill>
                  <a:schemeClr val="tx1"/>
                </a:solidFill>
                <a:effectLst/>
                <a:latin typeface="+mn-lt"/>
                <a:ea typeface="+mn-ea"/>
                <a:cs typeface="+mn-cs"/>
              </a:rPr>
              <a:t> </a:t>
            </a:r>
            <a:r>
              <a:rPr lang="en" altLang="zh-CN" sz="700" b="0" i="0" u="none" strike="noStrike" kern="1200" dirty="0">
                <a:solidFill>
                  <a:schemeClr val="tx1"/>
                </a:solidFill>
                <a:effectLst/>
                <a:latin typeface="+mn-lt"/>
                <a:ea typeface="+mn-ea"/>
                <a:cs typeface="+mn-cs"/>
              </a:rPr>
              <a:t>cloud </a:t>
            </a:r>
            <a:r>
              <a:rPr lang="zh-CN" altLang="en-US" sz="700" b="0" i="0" u="none" strike="noStrike" kern="1200" dirty="0">
                <a:solidFill>
                  <a:schemeClr val="tx1"/>
                </a:solidFill>
                <a:effectLst/>
                <a:latin typeface="+mn-lt"/>
                <a:ea typeface="+mn-ea"/>
                <a:cs typeface="+mn-cs"/>
              </a:rPr>
              <a:t>项目中还会完善以下解决方案，一个是 </a:t>
            </a:r>
            <a:r>
              <a:rPr lang="en" altLang="zh-CN" sz="700" b="0" i="0" u="none" strike="noStrike" kern="1200" dirty="0">
                <a:solidFill>
                  <a:schemeClr val="tx1"/>
                </a:solidFill>
                <a:effectLst/>
                <a:latin typeface="+mn-lt"/>
                <a:ea typeface="+mn-ea"/>
                <a:cs typeface="+mn-cs"/>
              </a:rPr>
              <a:t>Apache </a:t>
            </a:r>
            <a:r>
              <a:rPr lang="en" altLang="zh-CN" sz="700" b="0" i="0" u="none" strike="noStrike" kern="1200" dirty="0" err="1">
                <a:solidFill>
                  <a:schemeClr val="tx1"/>
                </a:solidFill>
                <a:effectLst/>
                <a:latin typeface="+mn-lt"/>
                <a:ea typeface="+mn-ea"/>
                <a:cs typeface="+mn-cs"/>
              </a:rPr>
              <a:t>ShardingSphere</a:t>
            </a:r>
            <a:r>
              <a:rPr lang="en" altLang="zh-CN" sz="700" b="0" i="0" u="none" strike="noStrike" kern="1200" dirty="0">
                <a:solidFill>
                  <a:schemeClr val="tx1"/>
                </a:solidFill>
                <a:effectLst/>
                <a:latin typeface="+mn-lt"/>
                <a:ea typeface="+mn-ea"/>
                <a:cs typeface="+mn-cs"/>
              </a:rPr>
              <a:t> </a:t>
            </a:r>
            <a:r>
              <a:rPr lang="zh-CN" altLang="en-US" sz="700" b="0" i="0" u="none" strike="noStrike" kern="1200" dirty="0">
                <a:solidFill>
                  <a:schemeClr val="tx1"/>
                </a:solidFill>
                <a:effectLst/>
                <a:latin typeface="+mn-lt"/>
                <a:ea typeface="+mn-ea"/>
                <a:cs typeface="+mn-cs"/>
              </a:rPr>
              <a:t>云上更多场景的解决方案，例如 </a:t>
            </a:r>
            <a:r>
              <a:rPr lang="en" altLang="zh-CN" sz="700" b="0" i="0" u="none" strike="noStrike" kern="1200" dirty="0">
                <a:solidFill>
                  <a:schemeClr val="tx1"/>
                </a:solidFill>
                <a:effectLst/>
                <a:latin typeface="+mn-lt"/>
                <a:ea typeface="+mn-ea"/>
                <a:cs typeface="+mn-cs"/>
              </a:rPr>
              <a:t>AWS CloudFormation</a:t>
            </a:r>
            <a:r>
              <a:rPr lang="zh-CN" altLang="en" sz="700" b="0" i="0" u="none" strike="noStrike" kern="1200" dirty="0">
                <a:solidFill>
                  <a:schemeClr val="tx1"/>
                </a:solidFill>
                <a:effectLst/>
                <a:latin typeface="+mn-lt"/>
                <a:ea typeface="+mn-ea"/>
                <a:cs typeface="+mn-cs"/>
              </a:rPr>
              <a:t>，</a:t>
            </a:r>
            <a:r>
              <a:rPr lang="zh-CN" altLang="en-US" sz="700" b="0" i="0" u="none" strike="noStrike" kern="1200" dirty="0">
                <a:solidFill>
                  <a:schemeClr val="tx1"/>
                </a:solidFill>
                <a:effectLst/>
                <a:latin typeface="+mn-lt"/>
                <a:ea typeface="+mn-ea"/>
                <a:cs typeface="+mn-cs"/>
              </a:rPr>
              <a:t>二是 </a:t>
            </a:r>
            <a:r>
              <a:rPr lang="en" altLang="zh-CN" sz="700" b="0" i="0" u="none" strike="noStrike" kern="1200" dirty="0">
                <a:solidFill>
                  <a:schemeClr val="tx1"/>
                </a:solidFill>
                <a:effectLst/>
                <a:latin typeface="+mn-lt"/>
                <a:ea typeface="+mn-ea"/>
                <a:cs typeface="+mn-cs"/>
              </a:rPr>
              <a:t>Apache </a:t>
            </a:r>
            <a:r>
              <a:rPr lang="en" altLang="zh-CN" sz="700" b="0" i="0" u="none" strike="noStrike" kern="1200" dirty="0" err="1">
                <a:solidFill>
                  <a:schemeClr val="tx1"/>
                </a:solidFill>
                <a:effectLst/>
                <a:latin typeface="+mn-lt"/>
                <a:ea typeface="+mn-ea"/>
                <a:cs typeface="+mn-cs"/>
              </a:rPr>
              <a:t>ShardingSphere</a:t>
            </a:r>
            <a:r>
              <a:rPr lang="en" altLang="zh-CN" sz="700" b="0" i="0" u="none" strike="noStrike" kern="1200" dirty="0">
                <a:solidFill>
                  <a:schemeClr val="tx1"/>
                </a:solidFill>
                <a:effectLst/>
                <a:latin typeface="+mn-lt"/>
                <a:ea typeface="+mn-ea"/>
                <a:cs typeface="+mn-cs"/>
              </a:rPr>
              <a:t> </a:t>
            </a:r>
            <a:r>
              <a:rPr lang="zh-CN" altLang="en-US" sz="700" b="0" i="0" u="none" strike="noStrike" kern="1200" dirty="0">
                <a:solidFill>
                  <a:schemeClr val="tx1"/>
                </a:solidFill>
                <a:effectLst/>
                <a:latin typeface="+mn-lt"/>
                <a:ea typeface="+mn-ea"/>
                <a:cs typeface="+mn-cs"/>
              </a:rPr>
              <a:t>云上治理中心的优化，类似于 </a:t>
            </a:r>
            <a:r>
              <a:rPr lang="en" altLang="zh-CN" sz="700" b="0" i="0" u="none" strike="noStrike" kern="1200" dirty="0">
                <a:solidFill>
                  <a:schemeClr val="tx1"/>
                </a:solidFill>
                <a:effectLst/>
                <a:latin typeface="+mn-lt"/>
                <a:ea typeface="+mn-ea"/>
                <a:cs typeface="+mn-cs"/>
              </a:rPr>
              <a:t>Kafka 3.0 </a:t>
            </a:r>
            <a:r>
              <a:rPr lang="zh-CN" altLang="en-US" sz="700" b="0" i="0" u="none" strike="noStrike" kern="1200" dirty="0">
                <a:solidFill>
                  <a:schemeClr val="tx1"/>
                </a:solidFill>
                <a:effectLst/>
                <a:latin typeface="+mn-lt"/>
                <a:ea typeface="+mn-ea"/>
                <a:cs typeface="+mn-cs"/>
              </a:rPr>
              <a:t>去 </a:t>
            </a:r>
            <a:r>
              <a:rPr lang="en" altLang="zh-CN" sz="700" b="0" i="0" u="none" strike="noStrike" kern="1200" dirty="0">
                <a:solidFill>
                  <a:schemeClr val="tx1"/>
                </a:solidFill>
                <a:effectLst/>
                <a:latin typeface="+mn-lt"/>
                <a:ea typeface="+mn-ea"/>
                <a:cs typeface="+mn-cs"/>
              </a:rPr>
              <a:t>Zookeeper </a:t>
            </a:r>
            <a:r>
              <a:rPr lang="zh-CN" altLang="en-US" sz="700" b="0" i="0" u="none" strike="noStrike" kern="1200" dirty="0">
                <a:solidFill>
                  <a:schemeClr val="tx1"/>
                </a:solidFill>
                <a:effectLst/>
                <a:latin typeface="+mn-lt"/>
                <a:ea typeface="+mn-ea"/>
                <a:cs typeface="+mn-cs"/>
              </a:rPr>
              <a:t>版本。这些规划的功能会在 </a:t>
            </a:r>
            <a:r>
              <a:rPr lang="en-US" altLang="zh-CN" sz="700" b="0" i="0" u="none" strike="noStrike" kern="1200" dirty="0" err="1">
                <a:solidFill>
                  <a:schemeClr val="tx1"/>
                </a:solidFill>
                <a:effectLst/>
                <a:latin typeface="+mn-lt"/>
                <a:ea typeface="+mn-ea"/>
                <a:cs typeface="+mn-cs"/>
              </a:rPr>
              <a:t>ShardingSphere</a:t>
            </a:r>
            <a:r>
              <a:rPr lang="zh-CN" altLang="en-US" sz="700" b="0" i="0" u="none" strike="noStrike" kern="1200" dirty="0">
                <a:solidFill>
                  <a:schemeClr val="tx1"/>
                </a:solidFill>
                <a:effectLst/>
                <a:latin typeface="+mn-lt"/>
                <a:ea typeface="+mn-ea"/>
                <a:cs typeface="+mn-cs"/>
              </a:rPr>
              <a:t> 社区的推动下不断完善，也</a:t>
            </a:r>
            <a:r>
              <a:rPr lang="zh-CN" altLang="en-US" b="0" i="0" dirty="0">
                <a:solidFill>
                  <a:srgbClr val="222222"/>
                </a:solidFill>
                <a:effectLst/>
                <a:latin typeface="system-ui"/>
              </a:rPr>
              <a:t>欢迎对 </a:t>
            </a:r>
            <a:r>
              <a:rPr lang="en" altLang="zh-CN" b="0" i="0" dirty="0">
                <a:solidFill>
                  <a:srgbClr val="222222"/>
                </a:solidFill>
                <a:effectLst/>
                <a:latin typeface="system-ui"/>
              </a:rPr>
              <a:t>Go</a:t>
            </a:r>
            <a:r>
              <a:rPr lang="zh-CN" altLang="en" b="0" i="0" dirty="0">
                <a:solidFill>
                  <a:srgbClr val="222222"/>
                </a:solidFill>
                <a:effectLst/>
                <a:latin typeface="system-ui"/>
              </a:rPr>
              <a:t>、</a:t>
            </a:r>
            <a:r>
              <a:rPr lang="en" altLang="zh-CN" b="0" i="0" dirty="0">
                <a:solidFill>
                  <a:srgbClr val="222222"/>
                </a:solidFill>
                <a:effectLst/>
                <a:latin typeface="system-ui"/>
              </a:rPr>
              <a:t>Database</a:t>
            </a:r>
            <a:r>
              <a:rPr lang="zh-CN" altLang="en" b="0" i="0" dirty="0">
                <a:solidFill>
                  <a:srgbClr val="222222"/>
                </a:solidFill>
                <a:effectLst/>
                <a:latin typeface="system-ui"/>
              </a:rPr>
              <a:t>、</a:t>
            </a:r>
            <a:r>
              <a:rPr lang="en" altLang="zh-CN" b="0" i="0" dirty="0">
                <a:solidFill>
                  <a:srgbClr val="222222"/>
                </a:solidFill>
                <a:effectLst/>
                <a:latin typeface="system-ui"/>
              </a:rPr>
              <a:t>Cloud </a:t>
            </a:r>
            <a:r>
              <a:rPr lang="zh-CN" altLang="en-US" b="0" i="0" dirty="0">
                <a:solidFill>
                  <a:srgbClr val="222222"/>
                </a:solidFill>
                <a:effectLst/>
                <a:latin typeface="system-ui"/>
              </a:rPr>
              <a:t>感兴趣的同学参与 </a:t>
            </a:r>
            <a:r>
              <a:rPr lang="en" altLang="zh-CN" b="0" i="0" dirty="0" err="1">
                <a:solidFill>
                  <a:srgbClr val="222222"/>
                </a:solidFill>
                <a:effectLst/>
                <a:latin typeface="system-ui"/>
              </a:rPr>
              <a:t>shardingsphere</a:t>
            </a:r>
            <a:r>
              <a:rPr lang="en" altLang="zh-CN" b="0" i="0" dirty="0">
                <a:solidFill>
                  <a:srgbClr val="222222"/>
                </a:solidFill>
                <a:effectLst/>
                <a:latin typeface="system-ui"/>
              </a:rPr>
              <a:t>-on-cloud </a:t>
            </a:r>
            <a:r>
              <a:rPr lang="zh-CN" altLang="en-US" b="0" i="0" dirty="0">
                <a:solidFill>
                  <a:srgbClr val="222222"/>
                </a:solidFill>
                <a:effectLst/>
                <a:latin typeface="system-ui"/>
              </a:rPr>
              <a:t>项目的建设！</a:t>
            </a:r>
            <a:endParaRPr kumimoji="1" lang="zh-CN" altLang="en-US" dirty="0"/>
          </a:p>
          <a:p>
            <a:endParaRPr lang="en-US" altLang="zh-CN" dirty="0"/>
          </a:p>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31</a:t>
            </a:fld>
            <a:endParaRPr lang="en-US" dirty="0"/>
          </a:p>
        </p:txBody>
      </p:sp>
    </p:spTree>
    <p:extLst>
      <p:ext uri="{BB962C8B-B14F-4D97-AF65-F5344CB8AC3E}">
        <p14:creationId xmlns:p14="http://schemas.microsoft.com/office/powerpoint/2010/main" val="2973830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pPr marL="0" marR="0" lvl="0" indent="0" algn="l" defTabSz="563933" rtl="0" eaLnBrk="1" fontAlgn="auto" latinLnBrk="0" hangingPunct="1">
              <a:lnSpc>
                <a:spcPct val="100000"/>
              </a:lnSpc>
              <a:spcBef>
                <a:spcPts val="0"/>
              </a:spcBef>
              <a:spcAft>
                <a:spcPts val="185"/>
              </a:spcAft>
              <a:buClrTx/>
              <a:buSzTx/>
              <a:buFontTx/>
              <a:buNone/>
              <a:tabLst/>
              <a:defRPr/>
            </a:pP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最后，感谢大家参与本次的分享，非常欢迎大家参与 </a:t>
            </a:r>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社区，和我们一起打造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Database Plus</a:t>
            </a:r>
            <a:r>
              <a:rPr lang="zh-CN" altLang="e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一起构建数据库上层的标准和生态。这里展示了社区的一些链接，如果大家想要进行关于 </a:t>
            </a:r>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的技术探讨，可以关注我们的公众号，我们会定期的分享技术文章并且进行技术交流。</a:t>
            </a:r>
            <a:endParaRPr lang="zh-CN" altLang="en-US" dirty="0"/>
          </a:p>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32</a:t>
            </a:fld>
            <a:endParaRPr lang="en-US" dirty="0"/>
          </a:p>
        </p:txBody>
      </p:sp>
    </p:spTree>
    <p:extLst>
      <p:ext uri="{BB962C8B-B14F-4D97-AF65-F5344CB8AC3E}">
        <p14:creationId xmlns:p14="http://schemas.microsoft.com/office/powerpoint/2010/main" val="1699265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r>
              <a:rPr lang="en-US" dirty="0" err="1"/>
              <a:t>今天的分享就到这里</a:t>
            </a:r>
            <a:r>
              <a:rPr lang="zh-CN" altLang="en-US" dirty="0"/>
              <a:t>，谢谢大家。</a:t>
            </a:r>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33</a:t>
            </a:fld>
            <a:endParaRPr lang="en-US" dirty="0"/>
          </a:p>
        </p:txBody>
      </p:sp>
    </p:spTree>
    <p:extLst>
      <p:ext uri="{BB962C8B-B14F-4D97-AF65-F5344CB8AC3E}">
        <p14:creationId xmlns:p14="http://schemas.microsoft.com/office/powerpoint/2010/main" val="1089949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r>
              <a:rPr lang="zh-CN" altLang="en-US" dirty="0"/>
              <a:t>首先，我们来了解下 </a:t>
            </a:r>
            <a:r>
              <a:rPr lang="en-US" dirty="0" err="1"/>
              <a:t>ShardingSphere</a:t>
            </a:r>
            <a:r>
              <a:rPr lang="en-US" dirty="0"/>
              <a:t> </a:t>
            </a:r>
            <a:r>
              <a:rPr lang="zh-CN" altLang="en-US" dirty="0"/>
              <a:t>项目的概况。</a:t>
            </a:r>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4</a:t>
            </a:fld>
            <a:endParaRPr lang="en-US" dirty="0"/>
          </a:p>
        </p:txBody>
      </p:sp>
    </p:spTree>
    <p:extLst>
      <p:ext uri="{BB962C8B-B14F-4D97-AF65-F5344CB8AC3E}">
        <p14:creationId xmlns:p14="http://schemas.microsoft.com/office/powerpoint/2010/main" val="2175150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r>
              <a:rPr lang="en-US" dirty="0"/>
              <a:t>Apache </a:t>
            </a:r>
            <a:r>
              <a:rPr lang="en-US" dirty="0" err="1"/>
              <a:t>ShardingSphere</a:t>
            </a:r>
            <a:r>
              <a:rPr lang="en-US" dirty="0"/>
              <a:t> </a:t>
            </a:r>
            <a:r>
              <a:rPr lang="zh-CN" altLang="en-US" dirty="0"/>
              <a:t>是一款分布式数据库增强计算平台，可以将任意数据库转换为分布式数据库系统，并提供分布式数据库、弹性扩缩容、数据安全脱敏等解决方案。</a:t>
            </a:r>
            <a:r>
              <a:rPr lang="en-US" dirty="0" err="1"/>
              <a:t>ShardingSphere</a:t>
            </a:r>
            <a:r>
              <a:rPr lang="en-US" dirty="0"/>
              <a:t> </a:t>
            </a:r>
            <a:r>
              <a:rPr lang="zh-CN" altLang="en-US" dirty="0"/>
              <a:t>基于现有数据库服务，提供了增强的计算平台，而非颠覆和替换现有的关系型数据库。</a:t>
            </a:r>
            <a:r>
              <a:rPr lang="en-US" dirty="0" err="1"/>
              <a:t>ShardingSphere</a:t>
            </a:r>
            <a:r>
              <a:rPr lang="en-US" dirty="0"/>
              <a:t> </a:t>
            </a:r>
            <a:r>
              <a:rPr lang="zh-CN" altLang="en-US" dirty="0"/>
              <a:t>遵循 </a:t>
            </a:r>
            <a:r>
              <a:rPr lang="en-US" dirty="0"/>
              <a:t>Database Plus </a:t>
            </a:r>
            <a:r>
              <a:rPr lang="zh-CN" altLang="en-US" dirty="0"/>
              <a:t>理念，目标是构建异构数据库上层的服务标准和生态，为用户屏蔽不同数据库之间的差异，通过标准化的服务能力来满足用户需求。</a:t>
            </a:r>
          </a:p>
          <a:p>
            <a:endParaRPr lang="en-US" dirty="0"/>
          </a:p>
          <a:p>
            <a:r>
              <a:rPr lang="en-US" dirty="0" err="1"/>
              <a:t>ShardingSphere</a:t>
            </a:r>
            <a:r>
              <a:rPr lang="en-US" dirty="0"/>
              <a:t> </a:t>
            </a:r>
            <a:r>
              <a:rPr lang="zh-CN" altLang="en-US" dirty="0"/>
              <a:t>项目目前采用了众多的前沿技术，包括了云原生、分布式和可插拔。同时也基于不同的业务场景，为用户提供了强大的功能特性，比如最新的 </a:t>
            </a:r>
            <a:r>
              <a:rPr lang="en-US" altLang="zh-CN" dirty="0"/>
              <a:t>5.</a:t>
            </a:r>
            <a:r>
              <a:rPr lang="en-US" dirty="0"/>
              <a:t>x </a:t>
            </a:r>
            <a:r>
              <a:rPr lang="zh-CN" altLang="en-US" dirty="0"/>
              <a:t>版本提供了联邦查询、</a:t>
            </a:r>
            <a:r>
              <a:rPr lang="en-US" dirty="0" err="1"/>
              <a:t>DistSQL</a:t>
            </a:r>
            <a:r>
              <a:rPr lang="en-US" dirty="0"/>
              <a:t>、</a:t>
            </a:r>
            <a:r>
              <a:rPr lang="zh-CN" altLang="en-US" dirty="0"/>
              <a:t>弹性伸缩以及 </a:t>
            </a:r>
            <a:r>
              <a:rPr lang="en-US" altLang="zh-CN" dirty="0" err="1"/>
              <a:t>ShardingSphere</a:t>
            </a:r>
            <a:r>
              <a:rPr lang="zh-CN" altLang="en-US" dirty="0"/>
              <a:t> 一直在增强打磨的数据分片、读写分离、数据加密和分布式事务等核心功能。基于强大的 </a:t>
            </a:r>
            <a:r>
              <a:rPr lang="en-US" dirty="0"/>
              <a:t>Database Plus </a:t>
            </a:r>
            <a:r>
              <a:rPr lang="zh-CN" altLang="en-US" dirty="0"/>
              <a:t>可插拔架构，未来 </a:t>
            </a:r>
            <a:r>
              <a:rPr lang="en-US" dirty="0" err="1"/>
              <a:t>ShardingSphere</a:t>
            </a:r>
            <a:r>
              <a:rPr lang="en-US" dirty="0"/>
              <a:t> </a:t>
            </a:r>
            <a:r>
              <a:rPr lang="zh-CN" altLang="en-US" dirty="0"/>
              <a:t>会继续扩展出更多强大的功能。</a:t>
            </a:r>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5</a:t>
            </a:fld>
            <a:endParaRPr lang="en-US" dirty="0"/>
          </a:p>
        </p:txBody>
      </p:sp>
    </p:spTree>
    <p:extLst>
      <p:ext uri="{BB962C8B-B14F-4D97-AF65-F5344CB8AC3E}">
        <p14:creationId xmlns:p14="http://schemas.microsoft.com/office/powerpoint/2010/main" val="1002821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pPr marL="0" marR="0" lvl="0" indent="0" algn="l" defTabSz="563933" rtl="0" eaLnBrk="1" fontAlgn="auto" latinLnBrk="0" hangingPunct="1">
              <a:lnSpc>
                <a:spcPct val="100000"/>
              </a:lnSpc>
              <a:spcBef>
                <a:spcPts val="0"/>
              </a:spcBef>
              <a:spcAft>
                <a:spcPts val="185"/>
              </a:spcAft>
              <a:buClrTx/>
              <a:buSzTx/>
              <a:buFontTx/>
              <a:buNone/>
              <a:tabLst/>
              <a:defRPr/>
            </a:pPr>
            <a:r>
              <a:rPr lang="zh-CN" altLang="en-US" dirty="0"/>
              <a:t>介绍完 </a:t>
            </a:r>
            <a:r>
              <a:rPr lang="en-US" dirty="0" err="1"/>
              <a:t>ShardingSphere</a:t>
            </a:r>
            <a:r>
              <a:rPr lang="en-US" dirty="0"/>
              <a:t> </a:t>
            </a:r>
            <a:r>
              <a:rPr lang="zh-CN" altLang="en-US" dirty="0"/>
              <a:t>项目的基本情况之后，我们再来了解下 </a:t>
            </a:r>
            <a:r>
              <a:rPr lang="en-US" dirty="0" err="1"/>
              <a:t>ShardingSphere</a:t>
            </a:r>
            <a:r>
              <a:rPr lang="en-US" dirty="0"/>
              <a:t> </a:t>
            </a:r>
            <a:r>
              <a:rPr lang="zh-CN" altLang="en-US" dirty="0"/>
              <a:t>社区的发展。提到开源项目，那就不得不提 </a:t>
            </a:r>
            <a:r>
              <a:rPr lang="en-US" altLang="zh-CN" dirty="0"/>
              <a:t>Apache</a:t>
            </a:r>
            <a:r>
              <a:rPr lang="zh-CN" altLang="en-US" dirty="0"/>
              <a:t> 软件基金会，它是目前全球最顶级的开源软件基金会，负责管理着超过 </a:t>
            </a:r>
            <a:r>
              <a:rPr lang="en-US" altLang="zh-CN" dirty="0"/>
              <a:t>2</a:t>
            </a:r>
            <a:r>
              <a:rPr lang="zh-CN" altLang="en-US" dirty="0"/>
              <a:t> 亿行的代码，并且已经成功孵化了超过 </a:t>
            </a:r>
            <a:r>
              <a:rPr lang="en-US" altLang="zh-CN" dirty="0"/>
              <a:t>300</a:t>
            </a:r>
            <a:r>
              <a:rPr lang="zh-CN" altLang="en-US" dirty="0"/>
              <a:t> 个顶级开源项目。</a:t>
            </a:r>
            <a:r>
              <a:rPr lang="en-US" altLang="zh-CN" dirty="0" err="1"/>
              <a:t>ShardingSphere</a:t>
            </a:r>
            <a:r>
              <a:rPr lang="zh-CN" altLang="en-US" dirty="0"/>
              <a:t> 在</a:t>
            </a:r>
            <a:r>
              <a:rPr lang="zh-CN" altLang="en-US" b="0" i="0" dirty="0">
                <a:solidFill>
                  <a:schemeClr val="tx1"/>
                </a:solidFill>
                <a:effectLst/>
                <a:latin typeface="+mn-lt"/>
              </a:rPr>
              <a:t> </a:t>
            </a:r>
            <a:r>
              <a:rPr lang="en-US" altLang="zh-CN" b="0" i="0" dirty="0">
                <a:solidFill>
                  <a:srgbClr val="303030"/>
                </a:solidFill>
                <a:effectLst/>
                <a:latin typeface="Helvetica Neue" panose="02000503000000020004" pitchFamily="2" charset="0"/>
              </a:rPr>
              <a:t>2020</a:t>
            </a:r>
            <a:r>
              <a:rPr lang="zh-CN" altLang="en-US" b="0" i="0" dirty="0">
                <a:solidFill>
                  <a:srgbClr val="303030"/>
                </a:solidFill>
                <a:effectLst/>
                <a:latin typeface="Helvetica Neue" panose="02000503000000020004" pitchFamily="2" charset="0"/>
              </a:rPr>
              <a:t> 年正式成为 </a:t>
            </a:r>
            <a:r>
              <a:rPr lang="en-US" altLang="zh-CN" b="0" i="0" dirty="0">
                <a:solidFill>
                  <a:srgbClr val="303030"/>
                </a:solidFill>
                <a:effectLst/>
                <a:latin typeface="Helvetica Neue" panose="02000503000000020004" pitchFamily="2" charset="0"/>
              </a:rPr>
              <a:t>Apache</a:t>
            </a:r>
            <a:r>
              <a:rPr lang="zh-CN" altLang="en-US" b="0" i="0" dirty="0">
                <a:solidFill>
                  <a:srgbClr val="303030"/>
                </a:solidFill>
                <a:effectLst/>
                <a:latin typeface="Helvetica Neue" panose="02000503000000020004" pitchFamily="2" charset="0"/>
              </a:rPr>
              <a:t> 顶级项目，并且一直保持着很高的活跃度，在去年的 </a:t>
            </a:r>
            <a:r>
              <a:rPr lang="en-US" altLang="zh-CN" b="0" i="0" dirty="0">
                <a:solidFill>
                  <a:srgbClr val="303030"/>
                </a:solidFill>
                <a:effectLst/>
                <a:latin typeface="Helvetica Neue" panose="02000503000000020004" pitchFamily="2" charset="0"/>
              </a:rPr>
              <a:t>Apache</a:t>
            </a:r>
            <a:r>
              <a:rPr lang="zh-CN" altLang="en-US" b="0" i="0" dirty="0">
                <a:solidFill>
                  <a:srgbClr val="303030"/>
                </a:solidFill>
                <a:effectLst/>
                <a:latin typeface="Helvetica Neue" panose="02000503000000020004" pitchFamily="2" charset="0"/>
              </a:rPr>
              <a:t> </a:t>
            </a:r>
            <a:r>
              <a:rPr kumimoji="1" lang="zh-CN" altLang="en-US" sz="800" dirty="0">
                <a:solidFill>
                  <a:schemeClr val="tx1">
                    <a:lumMod val="75000"/>
                    <a:lumOff val="25000"/>
                  </a:schemeClr>
                </a:solidFill>
              </a:rPr>
              <a:t>基金会年度报告中，</a:t>
            </a:r>
            <a:r>
              <a:rPr lang="en-US" altLang="zh-CN" sz="800" b="0" i="0" dirty="0" err="1">
                <a:solidFill>
                  <a:srgbClr val="303030"/>
                </a:solidFill>
                <a:effectLst/>
                <a:latin typeface="Helvetica Neue" panose="02000503000000020004" pitchFamily="2" charset="0"/>
              </a:rPr>
              <a:t>ShardingSphere</a:t>
            </a:r>
            <a:r>
              <a:rPr lang="zh-CN" altLang="en-US" sz="800" b="0" i="0" dirty="0">
                <a:solidFill>
                  <a:srgbClr val="303030"/>
                </a:solidFill>
                <a:effectLst/>
                <a:latin typeface="Helvetica Neue" panose="02000503000000020004" pitchFamily="2" charset="0"/>
              </a:rPr>
              <a:t> 的</a:t>
            </a:r>
            <a:r>
              <a:rPr kumimoji="1" lang="zh-CN" altLang="en-US" sz="800" dirty="0">
                <a:solidFill>
                  <a:schemeClr val="tx1">
                    <a:lumMod val="75000"/>
                    <a:lumOff val="25000"/>
                  </a:schemeClr>
                </a:solidFill>
              </a:rPr>
              <a:t>代码提交量</a:t>
            </a:r>
            <a:r>
              <a:rPr lang="zh-CN" altLang="en-US" b="0" i="0" dirty="0">
                <a:solidFill>
                  <a:srgbClr val="303030"/>
                </a:solidFill>
                <a:effectLst/>
                <a:latin typeface="Helvetica Neue" panose="02000503000000020004" pitchFamily="2" charset="0"/>
              </a:rPr>
              <a:t>位列前十。</a:t>
            </a:r>
            <a:endParaRPr lang="en-US" altLang="zh-CN" dirty="0"/>
          </a:p>
          <a:p>
            <a:endParaRPr lang="en-US" dirty="0"/>
          </a:p>
          <a:p>
            <a:r>
              <a:rPr lang="zh-CN" altLang="en-US" dirty="0"/>
              <a:t>目前，</a:t>
            </a:r>
            <a:r>
              <a:rPr lang="en-US" dirty="0" err="1"/>
              <a:t>ShardingSphere</a:t>
            </a:r>
            <a:r>
              <a:rPr lang="en-US" dirty="0"/>
              <a:t> </a:t>
            </a:r>
            <a:r>
              <a:rPr lang="zh-CN" altLang="en-US" dirty="0"/>
              <a:t>项目在 </a:t>
            </a:r>
            <a:r>
              <a:rPr lang="en-US" altLang="zh-CN" dirty="0" err="1"/>
              <a:t>G</a:t>
            </a:r>
            <a:r>
              <a:rPr lang="en-US" dirty="0" err="1"/>
              <a:t>ithub</a:t>
            </a:r>
            <a:r>
              <a:rPr lang="en-US" dirty="0"/>
              <a:t> </a:t>
            </a:r>
            <a:r>
              <a:rPr lang="zh-CN" altLang="en-US" dirty="0"/>
              <a:t>上开源，已经获得了超过 </a:t>
            </a:r>
            <a:r>
              <a:rPr lang="en-US" altLang="zh-CN" dirty="0"/>
              <a:t>17</a:t>
            </a:r>
            <a:r>
              <a:rPr lang="en-US" dirty="0"/>
              <a:t>k </a:t>
            </a:r>
            <a:r>
              <a:rPr lang="zh-CN" altLang="en-US" dirty="0"/>
              <a:t>的 </a:t>
            </a:r>
            <a:r>
              <a:rPr lang="en-US" dirty="0"/>
              <a:t>star，</a:t>
            </a:r>
            <a:r>
              <a:rPr lang="zh-CN" altLang="en-US" dirty="0"/>
              <a:t>拥有超过 </a:t>
            </a:r>
            <a:r>
              <a:rPr lang="en-US" altLang="zh-CN" dirty="0"/>
              <a:t>400 </a:t>
            </a:r>
            <a:r>
              <a:rPr lang="zh-CN" altLang="en-US" dirty="0"/>
              <a:t>名以上的贡献者，并且这个数字还在快速地增长。</a:t>
            </a:r>
            <a:r>
              <a:rPr lang="en-US" dirty="0" err="1"/>
              <a:t>ShardingSphere</a:t>
            </a:r>
            <a:r>
              <a:rPr lang="en-US" dirty="0"/>
              <a:t> </a:t>
            </a:r>
            <a:r>
              <a:rPr lang="zh-CN" altLang="en-US" dirty="0"/>
              <a:t>项目从最开始的分片功能逐步发展到今天具有 </a:t>
            </a:r>
            <a:r>
              <a:rPr lang="en-US" altLang="zh-CN" dirty="0"/>
              <a:t>200 </a:t>
            </a:r>
            <a:r>
              <a:rPr lang="zh-CN" altLang="en-US" dirty="0"/>
              <a:t>多个模块的大项目，这些主要都来自社区的不断贡献。另外，目前登记使用 </a:t>
            </a:r>
            <a:r>
              <a:rPr lang="en-US" dirty="0" err="1"/>
              <a:t>ShardingSphere</a:t>
            </a:r>
            <a:r>
              <a:rPr lang="en-US" dirty="0"/>
              <a:t> </a:t>
            </a:r>
            <a:r>
              <a:rPr lang="zh-CN" altLang="en-US" dirty="0"/>
              <a:t>的公司超过 </a:t>
            </a:r>
            <a:r>
              <a:rPr lang="en-US" altLang="zh-CN" dirty="0"/>
              <a:t>210 </a:t>
            </a:r>
            <a:r>
              <a:rPr lang="zh-CN" altLang="en-US" dirty="0"/>
              <a:t>家，涉及到各行各业，当然我们也相信，实际使用 </a:t>
            </a:r>
            <a:r>
              <a:rPr lang="en-US" dirty="0" err="1"/>
              <a:t>ShardingSphere</a:t>
            </a:r>
            <a:r>
              <a:rPr lang="en-US" dirty="0"/>
              <a:t> </a:t>
            </a:r>
            <a:r>
              <a:rPr lang="zh-CN" altLang="en-US" dirty="0"/>
              <a:t>的公司远不止 </a:t>
            </a:r>
            <a:r>
              <a:rPr lang="en-US" altLang="zh-CN" dirty="0"/>
              <a:t>210 </a:t>
            </a:r>
            <a:r>
              <a:rPr lang="zh-CN" altLang="en-US" dirty="0"/>
              <a:t>家。</a:t>
            </a:r>
            <a:endParaRPr lang="en-US" altLang="zh-CN" dirty="0"/>
          </a:p>
          <a:p>
            <a:endParaRPr lang="en-US" dirty="0"/>
          </a:p>
          <a:p>
            <a:pPr marL="0" marR="0" lvl="0" indent="0" algn="l" defTabSz="563933" rtl="0" eaLnBrk="1" fontAlgn="auto" latinLnBrk="0" hangingPunct="1">
              <a:lnSpc>
                <a:spcPct val="100000"/>
              </a:lnSpc>
              <a:spcBef>
                <a:spcPts val="0"/>
              </a:spcBef>
              <a:spcAft>
                <a:spcPts val="185"/>
              </a:spcAft>
              <a:buClrTx/>
              <a:buSzTx/>
              <a:buFontTx/>
              <a:buNone/>
              <a:tabLst/>
              <a:defRPr/>
            </a:pPr>
            <a:r>
              <a:rPr lang="zh-CN" altLang="en-US" dirty="0"/>
              <a:t>除了社区的发展，</a:t>
            </a:r>
            <a:r>
              <a:rPr lang="en-US" altLang="zh-CN" dirty="0" err="1"/>
              <a:t>ShardingSphere</a:t>
            </a:r>
            <a:r>
              <a:rPr lang="zh-CN" altLang="en-US" dirty="0"/>
              <a:t> 同时也开展了学术研究，今年，在</a:t>
            </a:r>
            <a:r>
              <a:rPr kumimoji="1" lang="zh-CN" altLang="en-US" sz="800" dirty="0">
                <a:solidFill>
                  <a:schemeClr val="tx1">
                    <a:lumMod val="75000"/>
                    <a:lumOff val="25000"/>
                  </a:schemeClr>
                </a:solidFill>
              </a:rPr>
              <a:t>数据库顶级会议 </a:t>
            </a:r>
            <a:r>
              <a:rPr kumimoji="1" lang="en-US" altLang="zh-CN" sz="800" dirty="0">
                <a:solidFill>
                  <a:schemeClr val="tx1">
                    <a:lumMod val="75000"/>
                    <a:lumOff val="25000"/>
                  </a:schemeClr>
                </a:solidFill>
              </a:rPr>
              <a:t>ICDE </a:t>
            </a:r>
            <a:r>
              <a:rPr kumimoji="1" lang="zh-CN" altLang="en-US" sz="800" dirty="0">
                <a:solidFill>
                  <a:schemeClr val="tx1">
                    <a:lumMod val="75000"/>
                    <a:lumOff val="25000"/>
                  </a:schemeClr>
                </a:solidFill>
              </a:rPr>
              <a:t>上，发表了论文</a:t>
            </a:r>
            <a:r>
              <a:rPr kumimoji="1" lang="en-US" altLang="zh-CN" sz="800" dirty="0">
                <a:solidFill>
                  <a:schemeClr val="tx1">
                    <a:lumMod val="75000"/>
                    <a:lumOff val="25000"/>
                  </a:schemeClr>
                </a:solidFill>
              </a:rPr>
              <a:t>《A Holistic and Pluggable Platform for Data </a:t>
            </a:r>
            <a:r>
              <a:rPr kumimoji="1" lang="en-US" altLang="zh-CN" sz="800" dirty="0" err="1">
                <a:solidFill>
                  <a:schemeClr val="tx1">
                    <a:lumMod val="75000"/>
                    <a:lumOff val="25000"/>
                  </a:schemeClr>
                </a:solidFill>
              </a:rPr>
              <a:t>Sharding</a:t>
            </a:r>
            <a:r>
              <a:rPr kumimoji="1" lang="en-US" altLang="zh-CN" sz="800" dirty="0">
                <a:solidFill>
                  <a:schemeClr val="tx1">
                    <a:lumMod val="75000"/>
                    <a:lumOff val="25000"/>
                  </a:schemeClr>
                </a:solidFill>
              </a:rPr>
              <a:t>》</a:t>
            </a:r>
            <a:r>
              <a:rPr kumimoji="1" lang="zh-CN" altLang="en-US" sz="800" dirty="0">
                <a:solidFill>
                  <a:schemeClr val="tx1">
                    <a:lumMod val="75000"/>
                    <a:lumOff val="25000"/>
                  </a:schemeClr>
                </a:solidFill>
              </a:rPr>
              <a:t>，在业界取得了不错的反响。</a:t>
            </a:r>
          </a:p>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6</a:t>
            </a:fld>
            <a:endParaRPr lang="en-US" dirty="0"/>
          </a:p>
        </p:txBody>
      </p:sp>
    </p:spTree>
    <p:extLst>
      <p:ext uri="{BB962C8B-B14F-4D97-AF65-F5344CB8AC3E}">
        <p14:creationId xmlns:p14="http://schemas.microsoft.com/office/powerpoint/2010/main" val="2848738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社区目前仍然处于高度活跃的一个状态，从左边的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contributor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增长曲线可以看出，社区的贡献者数量一直在稳步上升，社区保持着良好的发展趋势。同时社区同学参与贡献的热情也非常高，右边这幅图展示了最近一个月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PR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数量，除了 </a:t>
            </a:r>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团队的几名核心成员外，还有更多的来自社区的开发者，共计 </a:t>
            </a:r>
            <a:r>
              <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49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名同学，提交了 </a:t>
            </a:r>
            <a:r>
              <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543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个</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PR</a:t>
            </a:r>
            <a:r>
              <a:rPr lang="zh-CN" altLang="e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a:t>
            </a:r>
            <a:endParaRPr lang="en-US"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endParaRPr lang="zh-CN" altLang="e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endParaRPr>
          </a:p>
          <a:p>
            <a:r>
              <a:rPr lang="en"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社区完全践行 </a:t>
            </a:r>
            <a:r>
              <a:rPr lang="en" altLang="zh-C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Apache Way</a:t>
            </a:r>
            <a:r>
              <a:rPr lang="zh-CN" altLang="en"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提倡社区优于代码，会充分尊重每一个来自社区的建议，同时也保持着公开透明的工作方式，保持友好和开放的态度，也欢迎大家积极参与到 </a:t>
            </a:r>
            <a:r>
              <a:rPr lang="en-US" altLang="zh-CN" sz="800" b="0" i="0" u="none" strike="noStrike" cap="none" dirty="0" err="1">
                <a:solidFill>
                  <a:srgbClr val="000000"/>
                </a:solidFill>
                <a:effectLst/>
                <a:latin typeface="Arial" panose="020B0604020202090204"/>
                <a:ea typeface="Arial" panose="020B0604020202090204"/>
                <a:cs typeface="Arial" panose="020B0604020202090204"/>
                <a:sym typeface="Arial" panose="020B0604020202090204"/>
              </a:rPr>
              <a:t>ShardingSphere</a:t>
            </a:r>
            <a:r>
              <a:rPr lang="zh-CN" altLang="en-US" sz="800" b="0" i="0" u="none" strike="noStrike" cap="none" dirty="0">
                <a:solidFill>
                  <a:srgbClr val="000000"/>
                </a:solidFill>
                <a:effectLst/>
                <a:latin typeface="Arial" panose="020B0604020202090204"/>
                <a:ea typeface="Arial" panose="020B0604020202090204"/>
                <a:cs typeface="Arial" panose="020B0604020202090204"/>
                <a:sym typeface="Arial" panose="020B0604020202090204"/>
              </a:rPr>
              <a:t> 社区的建设中来，为分布式数据库生态贡献一份力量。</a:t>
            </a:r>
          </a:p>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7</a:t>
            </a:fld>
            <a:endParaRPr lang="en-US" dirty="0"/>
          </a:p>
        </p:txBody>
      </p:sp>
    </p:spTree>
    <p:extLst>
      <p:ext uri="{BB962C8B-B14F-4D97-AF65-F5344CB8AC3E}">
        <p14:creationId xmlns:p14="http://schemas.microsoft.com/office/powerpoint/2010/main" val="2423100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r>
              <a:rPr lang="zh-CN" altLang="en-US" b="0" i="0" dirty="0">
                <a:solidFill>
                  <a:srgbClr val="333333"/>
                </a:solidFill>
                <a:effectLst/>
                <a:latin typeface="-apple-system"/>
              </a:rPr>
              <a:t>除了 </a:t>
            </a:r>
            <a:r>
              <a:rPr lang="en-US" altLang="zh-CN" b="0" i="0" dirty="0">
                <a:solidFill>
                  <a:srgbClr val="333333"/>
                </a:solidFill>
                <a:effectLst/>
                <a:latin typeface="-apple-system"/>
              </a:rPr>
              <a:t>Apache</a:t>
            </a:r>
            <a:r>
              <a:rPr lang="zh-CN" altLang="en-US" b="0" i="0" dirty="0">
                <a:solidFill>
                  <a:srgbClr val="333333"/>
                </a:solidFill>
                <a:effectLst/>
                <a:latin typeface="-apple-system"/>
              </a:rPr>
              <a:t> 社区外，</a:t>
            </a:r>
            <a:r>
              <a:rPr lang="en-US" altLang="zh-CN" b="0" i="0" dirty="0" err="1">
                <a:solidFill>
                  <a:srgbClr val="333333"/>
                </a:solidFill>
                <a:effectLst/>
                <a:latin typeface="-apple-system"/>
              </a:rPr>
              <a:t>ShardingSphere</a:t>
            </a:r>
            <a:r>
              <a:rPr lang="zh-CN" altLang="en-US" b="0" i="0" dirty="0">
                <a:solidFill>
                  <a:srgbClr val="333333"/>
                </a:solidFill>
                <a:effectLst/>
                <a:latin typeface="-apple-system"/>
              </a:rPr>
              <a:t> 还积极拥抱云原生社区，在 </a:t>
            </a:r>
            <a:r>
              <a:rPr lang="en-US" altLang="zh-CN" b="0" i="0" dirty="0">
                <a:solidFill>
                  <a:srgbClr val="333333"/>
                </a:solidFill>
                <a:effectLst/>
                <a:latin typeface="-apple-system"/>
              </a:rPr>
              <a:t>2019</a:t>
            </a:r>
            <a:r>
              <a:rPr lang="zh-CN" altLang="en-US" b="0" i="0" dirty="0">
                <a:solidFill>
                  <a:srgbClr val="333333"/>
                </a:solidFill>
                <a:effectLst/>
                <a:latin typeface="-apple-system"/>
              </a:rPr>
              <a:t> 年 </a:t>
            </a:r>
            <a:r>
              <a:rPr lang="en" altLang="zh-CN" b="0" i="0" dirty="0" err="1">
                <a:solidFill>
                  <a:srgbClr val="333333"/>
                </a:solidFill>
                <a:effectLst/>
                <a:latin typeface="-apple-system"/>
              </a:rPr>
              <a:t>ShardingSphere</a:t>
            </a:r>
            <a:r>
              <a:rPr lang="zh-CN" altLang="en-US" b="0" i="0" dirty="0">
                <a:solidFill>
                  <a:srgbClr val="333333"/>
                </a:solidFill>
                <a:effectLst/>
                <a:latin typeface="-apple-system"/>
              </a:rPr>
              <a:t> 正式进入 </a:t>
            </a:r>
            <a:r>
              <a:rPr lang="en" altLang="zh-CN" b="0" i="0" dirty="0">
                <a:solidFill>
                  <a:srgbClr val="333333"/>
                </a:solidFill>
                <a:effectLst/>
                <a:latin typeface="-apple-system"/>
              </a:rPr>
              <a:t>CNCF Landscape</a:t>
            </a:r>
            <a:r>
              <a:rPr lang="zh-CN" altLang="en-US" b="0" i="0" dirty="0">
                <a:solidFill>
                  <a:srgbClr val="333333"/>
                </a:solidFill>
                <a:effectLst/>
                <a:latin typeface="-apple-system"/>
              </a:rPr>
              <a:t>，在全景图的 </a:t>
            </a:r>
            <a:r>
              <a:rPr lang="en" altLang="zh-CN" b="0" i="0" dirty="0">
                <a:solidFill>
                  <a:srgbClr val="333333"/>
                </a:solidFill>
                <a:effectLst/>
                <a:latin typeface="-apple-system"/>
              </a:rPr>
              <a:t>App Definition and</a:t>
            </a:r>
            <a:r>
              <a:rPr lang="zh-CN" altLang="en-US" b="0" i="0" dirty="0">
                <a:solidFill>
                  <a:srgbClr val="333333"/>
                </a:solidFill>
                <a:effectLst/>
                <a:latin typeface="-apple-system"/>
              </a:rPr>
              <a:t> </a:t>
            </a:r>
            <a:r>
              <a:rPr lang="en" altLang="zh-CN" b="0" i="0" dirty="0">
                <a:solidFill>
                  <a:srgbClr val="333333"/>
                </a:solidFill>
                <a:effectLst/>
                <a:latin typeface="-apple-system"/>
              </a:rPr>
              <a:t>Development</a:t>
            </a:r>
            <a:r>
              <a:rPr lang="zh-CN" altLang="en-US" b="0" i="0" dirty="0">
                <a:solidFill>
                  <a:srgbClr val="333333"/>
                </a:solidFill>
                <a:effectLst/>
                <a:latin typeface="-apple-system"/>
              </a:rPr>
              <a:t> </a:t>
            </a:r>
            <a:r>
              <a:rPr lang="en" altLang="zh-CN" b="0" i="0" dirty="0">
                <a:solidFill>
                  <a:srgbClr val="333333"/>
                </a:solidFill>
                <a:effectLst/>
                <a:latin typeface="-apple-system"/>
              </a:rPr>
              <a:t>Database</a:t>
            </a:r>
            <a:r>
              <a:rPr lang="zh-CN" altLang="en-US" b="0" i="0" dirty="0">
                <a:solidFill>
                  <a:srgbClr val="333333"/>
                </a:solidFill>
                <a:effectLst/>
                <a:latin typeface="-apple-system"/>
              </a:rPr>
              <a:t> 领域占有一席之地，</a:t>
            </a:r>
            <a:r>
              <a:rPr lang="zh-CN" altLang="en" sz="700" b="0" i="0" dirty="0">
                <a:effectLst/>
              </a:rPr>
              <a:t>未来</a:t>
            </a:r>
            <a:r>
              <a:rPr lang="zh-CN" altLang="en-US" sz="700" b="0" i="0" dirty="0">
                <a:effectLst/>
              </a:rPr>
              <a:t> </a:t>
            </a:r>
            <a:r>
              <a:rPr lang="en-US" altLang="zh-CN" sz="700" b="0" i="0" dirty="0" err="1">
                <a:effectLst/>
              </a:rPr>
              <a:t>ShardingSphere</a:t>
            </a:r>
            <a:r>
              <a:rPr lang="zh-CN" altLang="en-US" sz="700" b="0" i="0" dirty="0">
                <a:effectLst/>
              </a:rPr>
              <a:t> </a:t>
            </a:r>
            <a:r>
              <a:rPr lang="zh-CN" altLang="en" sz="700" dirty="0"/>
              <a:t>会</a:t>
            </a:r>
            <a:r>
              <a:rPr lang="zh-CN" altLang="en-US" sz="700" b="0" i="0" dirty="0">
                <a:effectLst/>
              </a:rPr>
              <a:t>在开源领域及云原生领域会持续拓展，不断精进，打造富有活力的开源生态圈。</a:t>
            </a:r>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8</a:t>
            </a:fld>
            <a:endParaRPr lang="en-US" dirty="0"/>
          </a:p>
        </p:txBody>
      </p:sp>
    </p:spTree>
    <p:extLst>
      <p:ext uri="{BB962C8B-B14F-4D97-AF65-F5344CB8AC3E}">
        <p14:creationId xmlns:p14="http://schemas.microsoft.com/office/powerpoint/2010/main" val="2939731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514350"/>
            <a:ext cx="5657850" cy="3086100"/>
          </a:xfrm>
        </p:spPr>
      </p:sp>
      <p:sp>
        <p:nvSpPr>
          <p:cNvPr id="3" name="Notes Placeholder 2"/>
          <p:cNvSpPr>
            <a:spLocks noGrp="1"/>
          </p:cNvSpPr>
          <p:nvPr>
            <p:ph type="body" idx="1"/>
          </p:nvPr>
        </p:nvSpPr>
        <p:spPr/>
        <p:txBody>
          <a:bodyPr/>
          <a:lstStyle/>
          <a:p>
            <a:r>
              <a:rPr lang="en-US" dirty="0" err="1"/>
              <a:t>此外</a:t>
            </a:r>
            <a:r>
              <a:rPr lang="zh-CN" altLang="en-US" dirty="0"/>
              <a:t>，</a:t>
            </a:r>
            <a:r>
              <a:rPr lang="en-US" dirty="0" err="1"/>
              <a:t>为了更好地促进</a:t>
            </a:r>
            <a:r>
              <a:rPr lang="zh-CN" altLang="en-US" dirty="0"/>
              <a:t> </a:t>
            </a:r>
            <a:r>
              <a:rPr lang="en-US" altLang="zh-CN" dirty="0" err="1"/>
              <a:t>ShardingSphere</a:t>
            </a:r>
            <a:r>
              <a:rPr lang="zh-CN" altLang="en-US" dirty="0"/>
              <a:t> 项目的发展，为更多有企业级需求的客户提供支持，</a:t>
            </a:r>
            <a:r>
              <a:rPr lang="en-US" altLang="zh-CN" dirty="0" err="1"/>
              <a:t>ShardingSphere</a:t>
            </a:r>
            <a:r>
              <a:rPr lang="zh-CN" altLang="en-US" dirty="0"/>
              <a:t> 创始团队成立了 </a:t>
            </a:r>
            <a:r>
              <a:rPr lang="en-US" altLang="zh-CN" dirty="0" err="1"/>
              <a:t>SphereEx</a:t>
            </a:r>
            <a:r>
              <a:rPr lang="en-US" altLang="zh-CN" dirty="0"/>
              <a:t> </a:t>
            </a:r>
            <a:r>
              <a:rPr lang="zh-CN" altLang="en-US" dirty="0"/>
              <a:t>这家</a:t>
            </a:r>
            <a:r>
              <a:rPr lang="zh-CN" altLang="en-US" sz="700" dirty="0"/>
              <a:t>专注于分布式数据库解决方案的开源商业化公司。</a:t>
            </a:r>
            <a:r>
              <a:rPr lang="en-US" altLang="zh-CN" sz="700" dirty="0" err="1"/>
              <a:t>SphereEx</a:t>
            </a:r>
            <a:r>
              <a:rPr lang="zh-CN" altLang="en-US" sz="700" dirty="0"/>
              <a:t> 成立以来，不断引导 </a:t>
            </a:r>
            <a:r>
              <a:rPr lang="en-US" altLang="zh-CN" sz="700" dirty="0" err="1"/>
              <a:t>ShardingSphere</a:t>
            </a:r>
            <a:r>
              <a:rPr lang="zh-CN" altLang="en-US" sz="700" dirty="0"/>
              <a:t> 的发展，并为 </a:t>
            </a:r>
            <a:r>
              <a:rPr lang="en-US" altLang="zh-CN" sz="700" dirty="0" err="1"/>
              <a:t>ShardingSphere</a:t>
            </a:r>
            <a:r>
              <a:rPr lang="zh-CN" altLang="en-US" sz="700" dirty="0"/>
              <a:t> 社区贡献了 </a:t>
            </a:r>
            <a:r>
              <a:rPr lang="en-US" altLang="zh-CN" sz="700" dirty="0" err="1"/>
              <a:t>Shardingsphere</a:t>
            </a:r>
            <a:r>
              <a:rPr lang="zh-CN" altLang="en-US" sz="700" dirty="0"/>
              <a:t> </a:t>
            </a:r>
            <a:r>
              <a:rPr lang="en-US" altLang="zh-CN" sz="700" dirty="0"/>
              <a:t>on</a:t>
            </a:r>
            <a:r>
              <a:rPr lang="zh-CN" altLang="en-US" sz="700" dirty="0"/>
              <a:t> </a:t>
            </a:r>
            <a:r>
              <a:rPr lang="en-US" altLang="zh-CN" sz="700" dirty="0"/>
              <a:t>cloud</a:t>
            </a:r>
            <a:r>
              <a:rPr lang="zh-CN" altLang="en-US" sz="700" dirty="0"/>
              <a:t> 云原生解决方案。我们可以相信，在 </a:t>
            </a:r>
            <a:r>
              <a:rPr lang="en-US" altLang="zh-CN" sz="700" dirty="0" err="1"/>
              <a:t>SphereEx</a:t>
            </a:r>
            <a:r>
              <a:rPr lang="zh-CN" altLang="en-US" sz="700" dirty="0"/>
              <a:t> 的强力支持和引导下，</a:t>
            </a:r>
            <a:r>
              <a:rPr lang="en-US" altLang="zh-CN" sz="700" dirty="0" err="1"/>
              <a:t>ShardingSphere</a:t>
            </a:r>
            <a:r>
              <a:rPr lang="zh-CN" altLang="en-US" sz="700" dirty="0"/>
              <a:t> 社区会发展得更好更快。</a:t>
            </a:r>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9</a:t>
            </a:fld>
            <a:endParaRPr lang="en-US" dirty="0"/>
          </a:p>
        </p:txBody>
      </p:sp>
    </p:spTree>
    <p:extLst>
      <p:ext uri="{BB962C8B-B14F-4D97-AF65-F5344CB8AC3E}">
        <p14:creationId xmlns:p14="http://schemas.microsoft.com/office/powerpoint/2010/main" val="8617105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4EB5B32-4892-8885-7C25-5DC2EEB8BF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86" y="0"/>
            <a:ext cx="7595415" cy="4146550"/>
          </a:xfrm>
          <a:prstGeom prst="rect">
            <a:avLst/>
          </a:prstGeom>
        </p:spPr>
      </p:pic>
    </p:spTree>
    <p:extLst>
      <p:ext uri="{BB962C8B-B14F-4D97-AF65-F5344CB8AC3E}">
        <p14:creationId xmlns:p14="http://schemas.microsoft.com/office/powerpoint/2010/main" val="42611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xmlns:a14="http://schemas.microsoft.com/office/drawing/2010/main">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78528FA-33DB-A9D8-3C56-2F99602263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86" y="0"/>
            <a:ext cx="7595415" cy="4146550"/>
          </a:xfrm>
          <a:prstGeom prst="rect">
            <a:avLst/>
          </a:prstGeom>
        </p:spPr>
      </p:pic>
      <p:sp>
        <p:nvSpPr>
          <p:cNvPr id="2" name="Title 1">
            <a:extLst>
              <a:ext uri="{FF2B5EF4-FFF2-40B4-BE49-F238E27FC236}">
                <a16:creationId xmlns:a16="http://schemas.microsoft.com/office/drawing/2014/main" id="{0B74A0A7-8179-4372-9B34-1C263E88A129}"/>
              </a:ext>
            </a:extLst>
          </p:cNvPr>
          <p:cNvSpPr>
            <a:spLocks noGrp="1"/>
          </p:cNvSpPr>
          <p:nvPr>
            <p:ph type="title" hasCustomPrompt="1"/>
          </p:nvPr>
        </p:nvSpPr>
        <p:spPr>
          <a:xfrm>
            <a:off x="190064" y="147703"/>
            <a:ext cx="7222411" cy="437691"/>
          </a:xfrm>
        </p:spPr>
        <p:txBody>
          <a:bodyPr/>
          <a:lstStyle>
            <a:lvl1pPr>
              <a:lnSpc>
                <a:spcPct val="100000"/>
              </a:lnSpc>
              <a:defRPr/>
            </a:lvl1pPr>
          </a:lstStyle>
          <a:p>
            <a:r>
              <a:rPr lang="en-US" dirty="0"/>
              <a:t>Title and subtitle layout </a:t>
            </a:r>
          </a:p>
        </p:txBody>
      </p:sp>
      <p:sp>
        <p:nvSpPr>
          <p:cNvPr id="4" name="Text Placeholder 3">
            <a:extLst>
              <a:ext uri="{FF2B5EF4-FFF2-40B4-BE49-F238E27FC236}">
                <a16:creationId xmlns:a16="http://schemas.microsoft.com/office/drawing/2014/main" id="{92B17AEC-9CD2-444D-B3F3-D2324434A440}"/>
              </a:ext>
            </a:extLst>
          </p:cNvPr>
          <p:cNvSpPr>
            <a:spLocks noGrp="1"/>
          </p:cNvSpPr>
          <p:nvPr>
            <p:ph type="body" sz="quarter" idx="10" hasCustomPrompt="1"/>
          </p:nvPr>
        </p:nvSpPr>
        <p:spPr>
          <a:xfrm>
            <a:off x="190064" y="598946"/>
            <a:ext cx="7222411" cy="165862"/>
          </a:xfrm>
        </p:spPr>
        <p:txBody>
          <a:bodyPr/>
          <a:lstStyle>
            <a:lvl1pPr marL="0" indent="0">
              <a:buNone/>
              <a:defRPr sz="800" b="1" cap="all" spc="181" baseline="0">
                <a:solidFill>
                  <a:schemeClr val="accent6"/>
                </a:solidFill>
              </a:defRPr>
            </a:lvl1pPr>
            <a:lvl2pPr marL="221157" indent="0">
              <a:buNone/>
              <a:defRPr cap="all" baseline="0"/>
            </a:lvl2pPr>
            <a:lvl3pPr marL="469958" indent="0">
              <a:buNone/>
              <a:defRPr cap="all" baseline="0"/>
            </a:lvl3pPr>
            <a:lvl4pPr marL="635826" indent="0">
              <a:buNone/>
              <a:defRPr cap="all" baseline="0"/>
            </a:lvl4pPr>
            <a:lvl5pPr marL="635826" indent="0">
              <a:buNone/>
              <a:defRPr cap="all" baseline="0"/>
            </a:lvl5pPr>
          </a:lstStyle>
          <a:p>
            <a:pPr lvl="0"/>
            <a:r>
              <a:rPr lang="en-US" dirty="0"/>
              <a:t>Enter Subtitle here</a:t>
            </a:r>
          </a:p>
        </p:txBody>
      </p:sp>
      <p:grpSp>
        <p:nvGrpSpPr>
          <p:cNvPr id="3" name="组合 2">
            <a:extLst>
              <a:ext uri="{FF2B5EF4-FFF2-40B4-BE49-F238E27FC236}">
                <a16:creationId xmlns:a16="http://schemas.microsoft.com/office/drawing/2014/main" id="{7E2E0EFF-FE91-1F36-8CDA-AF0039F52526}"/>
              </a:ext>
            </a:extLst>
          </p:cNvPr>
          <p:cNvGrpSpPr/>
          <p:nvPr userDrawn="1"/>
        </p:nvGrpSpPr>
        <p:grpSpPr>
          <a:xfrm>
            <a:off x="240137" y="3862250"/>
            <a:ext cx="7163962" cy="154174"/>
            <a:chOff x="240137" y="3775587"/>
            <a:chExt cx="8763022" cy="188587"/>
          </a:xfrm>
        </p:grpSpPr>
        <p:pic>
          <p:nvPicPr>
            <p:cNvPr id="5" name="图片 4">
              <a:extLst>
                <a:ext uri="{FF2B5EF4-FFF2-40B4-BE49-F238E27FC236}">
                  <a16:creationId xmlns:a16="http://schemas.microsoft.com/office/drawing/2014/main" id="{7F373BA3-E6AF-6981-D7EC-3F3E42C02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37" y="3775587"/>
              <a:ext cx="642912" cy="188587"/>
            </a:xfrm>
            <a:prstGeom prst="rect">
              <a:avLst/>
            </a:prstGeom>
          </p:spPr>
        </p:pic>
        <p:pic>
          <p:nvPicPr>
            <p:cNvPr id="7" name="图形 6">
              <a:extLst>
                <a:ext uri="{FF2B5EF4-FFF2-40B4-BE49-F238E27FC236}">
                  <a16:creationId xmlns:a16="http://schemas.microsoft.com/office/drawing/2014/main" id="{5F9662DD-96E2-F238-A976-E739F2EE79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85477" y="3861398"/>
              <a:ext cx="717682" cy="102776"/>
            </a:xfrm>
            <a:prstGeom prst="rect">
              <a:avLst/>
            </a:prstGeom>
          </p:spPr>
        </p:pic>
      </p:grpSp>
    </p:spTree>
    <p:extLst>
      <p:ext uri="{BB962C8B-B14F-4D97-AF65-F5344CB8AC3E}">
        <p14:creationId xmlns:p14="http://schemas.microsoft.com/office/powerpoint/2010/main" val="262623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1306">
          <p15:clr>
            <a:srgbClr val="FBAE40"/>
          </p15:clr>
        </p15:guide>
        <p15:guide id="2" pos="2395">
          <p15:clr>
            <a:srgbClr val="FBAE40"/>
          </p15:clr>
        </p15:guide>
        <p15:guide id="3" orient="horz" pos="377">
          <p15:clr>
            <a:srgbClr val="FBAE40"/>
          </p15:clr>
        </p15:guide>
        <p15:guide id="4" orient="horz" pos="566">
          <p15:clr>
            <a:srgbClr val="9FCC3B"/>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0B9E-D75D-49F0-8F66-83B678BD4457}"/>
              </a:ext>
            </a:extLst>
          </p:cNvPr>
          <p:cNvSpPr>
            <a:spLocks noGrp="1"/>
          </p:cNvSpPr>
          <p:nvPr>
            <p:ph type="title" hasCustomPrompt="1"/>
          </p:nvPr>
        </p:nvSpPr>
        <p:spPr/>
        <p:txBody>
          <a:bodyPr/>
          <a:lstStyle>
            <a:lvl1pPr>
              <a:lnSpc>
                <a:spcPct val="100000"/>
              </a:lnSpc>
              <a:defRPr/>
            </a:lvl1pPr>
          </a:lstStyle>
          <a:p>
            <a:r>
              <a:rPr lang="en-US" dirty="0"/>
              <a:t>Title and content layout</a:t>
            </a:r>
          </a:p>
        </p:txBody>
      </p:sp>
      <p:sp>
        <p:nvSpPr>
          <p:cNvPr id="3" name="Content Placeholder 2">
            <a:extLst>
              <a:ext uri="{FF2B5EF4-FFF2-40B4-BE49-F238E27FC236}">
                <a16:creationId xmlns:a16="http://schemas.microsoft.com/office/drawing/2014/main" id="{A2E3D45F-4A66-40A2-9BCE-14FFD3435C0C}"/>
              </a:ext>
            </a:extLst>
          </p:cNvPr>
          <p:cNvSpPr>
            <a:spLocks noGrp="1"/>
          </p:cNvSpPr>
          <p:nvPr>
            <p:ph idx="1" hasCustomPrompt="1"/>
          </p:nvPr>
        </p:nvSpPr>
        <p:spPr>
          <a:xfrm>
            <a:off x="190064" y="899380"/>
            <a:ext cx="7222411" cy="2855552"/>
          </a:xfrm>
        </p:spPr>
        <p:txBody>
          <a:bodyPr/>
          <a:lstStyle>
            <a:lvl1pPr marL="0" indent="0">
              <a:buNone/>
              <a:defRPr sz="1600"/>
            </a:lvl1pPr>
            <a:lvl2pPr marL="138223" indent="0">
              <a:buNone/>
              <a:defRPr/>
            </a:lvl2pPr>
            <a:lvl3pPr marL="276446" indent="0">
              <a:buNone/>
              <a:defRPr/>
            </a:lvl3pPr>
            <a:lvl4pPr marL="414669" indent="0">
              <a:buNone/>
              <a:defRPr/>
            </a:lvl4pPr>
            <a:lvl5pPr marL="414669" indent="0">
              <a:buNone/>
              <a:defRPr/>
            </a:lvl5pPr>
          </a:lstStyle>
          <a:p>
            <a:pPr lvl="0"/>
            <a:r>
              <a:rPr lang="en-US" dirty="0"/>
              <a:t>Enter slide content,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组合 3">
            <a:extLst>
              <a:ext uri="{FF2B5EF4-FFF2-40B4-BE49-F238E27FC236}">
                <a16:creationId xmlns:a16="http://schemas.microsoft.com/office/drawing/2014/main" id="{181DB67B-40CC-B5F0-0079-26A0A77C333C}"/>
              </a:ext>
            </a:extLst>
          </p:cNvPr>
          <p:cNvGrpSpPr/>
          <p:nvPr userDrawn="1"/>
        </p:nvGrpSpPr>
        <p:grpSpPr>
          <a:xfrm>
            <a:off x="240137" y="3862250"/>
            <a:ext cx="7163962" cy="154174"/>
            <a:chOff x="240137" y="3775587"/>
            <a:chExt cx="8763022" cy="188587"/>
          </a:xfrm>
        </p:grpSpPr>
        <p:pic>
          <p:nvPicPr>
            <p:cNvPr id="5" name="图片 4">
              <a:extLst>
                <a:ext uri="{FF2B5EF4-FFF2-40B4-BE49-F238E27FC236}">
                  <a16:creationId xmlns:a16="http://schemas.microsoft.com/office/drawing/2014/main" id="{2637B6FC-342E-B8A8-5871-E58C73F89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137" y="3775587"/>
              <a:ext cx="642912" cy="188587"/>
            </a:xfrm>
            <a:prstGeom prst="rect">
              <a:avLst/>
            </a:prstGeom>
          </p:spPr>
        </p:pic>
        <p:pic>
          <p:nvPicPr>
            <p:cNvPr id="6" name="图形 5">
              <a:extLst>
                <a:ext uri="{FF2B5EF4-FFF2-40B4-BE49-F238E27FC236}">
                  <a16:creationId xmlns:a16="http://schemas.microsoft.com/office/drawing/2014/main" id="{0F42E607-946F-5426-C976-788AD5453C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85477" y="3861398"/>
              <a:ext cx="717682" cy="102776"/>
            </a:xfrm>
            <a:prstGeom prst="rect">
              <a:avLst/>
            </a:prstGeom>
          </p:spPr>
        </p:pic>
      </p:grpSp>
    </p:spTree>
    <p:extLst>
      <p:ext uri="{BB962C8B-B14F-4D97-AF65-F5344CB8AC3E}">
        <p14:creationId xmlns:p14="http://schemas.microsoft.com/office/powerpoint/2010/main" val="181529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1306">
          <p15:clr>
            <a:srgbClr val="FBAE40"/>
          </p15:clr>
        </p15:guide>
        <p15:guide id="3" orient="horz" pos="566">
          <p15:clr>
            <a:srgbClr val="FBAE40"/>
          </p15:clr>
        </p15:guide>
        <p15:guide id="4" pos="239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4854-5BE6-4EAD-8CDA-183F4E411B23}"/>
              </a:ext>
            </a:extLst>
          </p:cNvPr>
          <p:cNvSpPr>
            <a:spLocks noGrp="1"/>
          </p:cNvSpPr>
          <p:nvPr>
            <p:ph type="title" hasCustomPrompt="1"/>
          </p:nvPr>
        </p:nvSpPr>
        <p:spPr>
          <a:xfrm>
            <a:off x="190064" y="1637230"/>
            <a:ext cx="5439436" cy="872091"/>
          </a:xfrm>
        </p:spPr>
        <p:txBody>
          <a:bodyPr/>
          <a:lstStyle>
            <a:lvl1pPr marL="0" indent="0">
              <a:defRPr sz="2600"/>
            </a:lvl1pPr>
          </a:lstStyle>
          <a:p>
            <a:r>
              <a:rPr lang="en-US" altLang="zh-CN" dirty="0"/>
              <a:t>Section divider – </a:t>
            </a:r>
            <a:br>
              <a:rPr lang="en-US" altLang="zh-CN" dirty="0"/>
            </a:br>
            <a:r>
              <a:rPr lang="en-US" altLang="zh-CN" dirty="0"/>
              <a:t>Type section name here</a:t>
            </a:r>
            <a:endParaRPr lang="en-US" dirty="0"/>
          </a:p>
        </p:txBody>
      </p:sp>
      <p:grpSp>
        <p:nvGrpSpPr>
          <p:cNvPr id="6" name="组合 5">
            <a:extLst>
              <a:ext uri="{FF2B5EF4-FFF2-40B4-BE49-F238E27FC236}">
                <a16:creationId xmlns:a16="http://schemas.microsoft.com/office/drawing/2014/main" id="{FFF7A124-AB36-2B9F-7685-7CA81EDB0330}"/>
              </a:ext>
            </a:extLst>
          </p:cNvPr>
          <p:cNvGrpSpPr/>
          <p:nvPr userDrawn="1"/>
        </p:nvGrpSpPr>
        <p:grpSpPr>
          <a:xfrm>
            <a:off x="240137" y="3862250"/>
            <a:ext cx="7163962" cy="154174"/>
            <a:chOff x="240137" y="3775587"/>
            <a:chExt cx="8763022" cy="188587"/>
          </a:xfrm>
        </p:grpSpPr>
        <p:pic>
          <p:nvPicPr>
            <p:cNvPr id="7" name="图片 6">
              <a:extLst>
                <a:ext uri="{FF2B5EF4-FFF2-40B4-BE49-F238E27FC236}">
                  <a16:creationId xmlns:a16="http://schemas.microsoft.com/office/drawing/2014/main" id="{3D16D760-B84C-2F30-2A0E-54539D880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137" y="3775587"/>
              <a:ext cx="642912" cy="188587"/>
            </a:xfrm>
            <a:prstGeom prst="rect">
              <a:avLst/>
            </a:prstGeom>
          </p:spPr>
        </p:pic>
        <p:pic>
          <p:nvPicPr>
            <p:cNvPr id="8" name="图形 7">
              <a:extLst>
                <a:ext uri="{FF2B5EF4-FFF2-40B4-BE49-F238E27FC236}">
                  <a16:creationId xmlns:a16="http://schemas.microsoft.com/office/drawing/2014/main" id="{EC6C48B8-33B0-01D1-95E7-CDDA2C1C05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85477" y="3861398"/>
              <a:ext cx="717682" cy="102776"/>
            </a:xfrm>
            <a:prstGeom prst="rect">
              <a:avLst/>
            </a:prstGeom>
          </p:spPr>
        </p:pic>
      </p:grpSp>
    </p:spTree>
    <p:extLst>
      <p:ext uri="{BB962C8B-B14F-4D97-AF65-F5344CB8AC3E}">
        <p14:creationId xmlns:p14="http://schemas.microsoft.com/office/powerpoint/2010/main" val="189231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pos="3547">
          <p15:clr>
            <a:srgbClr val="FBAE40"/>
          </p15:clr>
        </p15:guide>
        <p15:guide id="3" orient="horz" pos="130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A9E3F44-D806-2F9D-47E8-BAF3F73DB1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604201" cy="4146550"/>
          </a:xfrm>
          <a:prstGeom prst="rect">
            <a:avLst/>
          </a:prstGeom>
        </p:spPr>
      </p:pic>
      <p:sp>
        <p:nvSpPr>
          <p:cNvPr id="20" name="TextBox 19">
            <a:extLst>
              <a:ext uri="{FF2B5EF4-FFF2-40B4-BE49-F238E27FC236}">
                <a16:creationId xmlns:a16="http://schemas.microsoft.com/office/drawing/2014/main" id="{6B4A83A5-0632-4E56-8638-1E96DDA8B2B2}"/>
              </a:ext>
            </a:extLst>
          </p:cNvPr>
          <p:cNvSpPr txBox="1"/>
          <p:nvPr userDrawn="1"/>
        </p:nvSpPr>
        <p:spPr bwMode="white">
          <a:xfrm>
            <a:off x="83153" y="1289135"/>
            <a:ext cx="5246544" cy="652698"/>
          </a:xfrm>
          <a:prstGeom prst="rect">
            <a:avLst/>
          </a:prstGeom>
          <a:noFill/>
        </p:spPr>
        <p:txBody>
          <a:bodyPr lIns="110575" tIns="55287" rIns="88460" bIns="55287"/>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3991" b="0" i="0" spc="-181"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p>
        </p:txBody>
      </p:sp>
    </p:spTree>
    <p:extLst>
      <p:ext uri="{BB962C8B-B14F-4D97-AF65-F5344CB8AC3E}">
        <p14:creationId xmlns:p14="http://schemas.microsoft.com/office/powerpoint/2010/main" val="166173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xmlns:a14="http://schemas.microsoft.com/office/drawing/2010/main">
      <p:transition spd="med">
        <p:fade/>
      </p:transition>
    </mc:Fallback>
  </mc:AlternateContent>
  <p:extLst>
    <p:ext uri="{DCECCB84-F9BA-43D5-87BE-67443E8EF086}">
      <p15:sldGuideLst xmlns:p15="http://schemas.microsoft.com/office/powerpoint/2012/main">
        <p15:guide id="1" orient="horz" pos="1306">
          <p15:clr>
            <a:srgbClr val="FBAE40"/>
          </p15:clr>
        </p15:guide>
        <p15:guide id="2" orient="horz" pos="150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urvey">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3710F4B-C378-5E19-2550-B630F7885F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61" y="0"/>
            <a:ext cx="7598977" cy="4146550"/>
          </a:xfrm>
          <a:prstGeom prst="rect">
            <a:avLst/>
          </a:prstGeom>
        </p:spPr>
      </p:pic>
      <p:sp>
        <p:nvSpPr>
          <p:cNvPr id="9" name="Oval 8">
            <a:extLst>
              <a:ext uri="{FF2B5EF4-FFF2-40B4-BE49-F238E27FC236}">
                <a16:creationId xmlns:a16="http://schemas.microsoft.com/office/drawing/2014/main" id="{A069C7E4-F229-4138-B99D-DDBA15F54353}"/>
              </a:ext>
            </a:extLst>
          </p:cNvPr>
          <p:cNvSpPr/>
          <p:nvPr userDrawn="1"/>
        </p:nvSpPr>
        <p:spPr bwMode="auto">
          <a:xfrm>
            <a:off x="3304729" y="874197"/>
            <a:ext cx="993082" cy="962921"/>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10575" tIns="221149" rIns="110575" bIns="88460" anchor="ctr"/>
          <a:lstStyle/>
          <a:p>
            <a:pPr algn="ctr" defTabSz="563819" eaLnBrk="1" hangingPunct="1">
              <a:lnSpc>
                <a:spcPct val="90000"/>
              </a:lnSpc>
              <a:defRPr/>
            </a:pPr>
            <a:r>
              <a:rPr lang="en-US" sz="6953"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10" name="TextBox 9">
            <a:extLst>
              <a:ext uri="{FF2B5EF4-FFF2-40B4-BE49-F238E27FC236}">
                <a16:creationId xmlns:a16="http://schemas.microsoft.com/office/drawing/2014/main" id="{328FEAA9-87DD-49D0-B6B1-C774723D1E5F}"/>
              </a:ext>
            </a:extLst>
          </p:cNvPr>
          <p:cNvSpPr txBox="1"/>
          <p:nvPr userDrawn="1"/>
        </p:nvSpPr>
        <p:spPr>
          <a:xfrm>
            <a:off x="2106537" y="1921585"/>
            <a:ext cx="3389465" cy="982586"/>
          </a:xfrm>
          <a:prstGeom prst="rect">
            <a:avLst/>
          </a:prstGeom>
          <a:noFill/>
        </p:spPr>
        <p:txBody>
          <a:bodyPr wrap="square" lIns="110575" tIns="88460" rIns="110575" bIns="88460" rtlCol="0">
            <a:spAutoFit/>
          </a:bodyPr>
          <a:lstStyle/>
          <a:p>
            <a:pPr algn="ctr">
              <a:lnSpc>
                <a:spcPct val="90000"/>
              </a:lnSpc>
              <a:spcAft>
                <a:spcPts val="1088"/>
              </a:spcAft>
            </a:pPr>
            <a:r>
              <a:rPr lang="en-US" sz="2902"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Please complete the session survey</a:t>
            </a:r>
          </a:p>
        </p:txBody>
      </p:sp>
    </p:spTree>
    <p:extLst>
      <p:ext uri="{BB962C8B-B14F-4D97-AF65-F5344CB8AC3E}">
        <p14:creationId xmlns:p14="http://schemas.microsoft.com/office/powerpoint/2010/main" val="244440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B970E9-076E-44D5-8AF2-12477741671C}"/>
              </a:ext>
            </a:extLst>
          </p:cNvPr>
          <p:cNvSpPr txBox="1"/>
          <p:nvPr userDrawn="1"/>
        </p:nvSpPr>
        <p:spPr>
          <a:xfrm>
            <a:off x="2173852" y="1462044"/>
            <a:ext cx="4854537" cy="1258999"/>
          </a:xfrm>
          <a:prstGeom prst="rect">
            <a:avLst/>
          </a:prstGeom>
          <a:noFill/>
        </p:spPr>
        <p:txBody>
          <a:bodyPr wrap="square" rtlCol="0">
            <a:spAutoFit/>
          </a:bodyPr>
          <a:lstStyle/>
          <a:p>
            <a:pPr algn="l">
              <a:lnSpc>
                <a:spcPct val="80000"/>
              </a:lnSpc>
            </a:pPr>
            <a:r>
              <a:rPr lang="en-US" sz="3991" dirty="0">
                <a:latin typeface="+mj-lt"/>
              </a:rPr>
              <a:t>Do not use layouts after this slide.</a:t>
            </a:r>
            <a:br>
              <a:rPr lang="en-US" sz="3991" dirty="0">
                <a:latin typeface="+mj-lt"/>
              </a:rPr>
            </a:br>
            <a:r>
              <a:rPr lang="en-US" sz="1451" dirty="0">
                <a:latin typeface="+mj-lt"/>
              </a:rPr>
              <a:t>They are not part of the official template.</a:t>
            </a:r>
            <a:endParaRPr lang="en-US" sz="3991" dirty="0">
              <a:latin typeface="+mj-lt"/>
            </a:endParaRPr>
          </a:p>
        </p:txBody>
      </p:sp>
      <p:pic>
        <p:nvPicPr>
          <p:cNvPr id="9" name="Graphic 8" descr="Stop sign">
            <a:extLst>
              <a:ext uri="{FF2B5EF4-FFF2-40B4-BE49-F238E27FC236}">
                <a16:creationId xmlns:a16="http://schemas.microsoft.com/office/drawing/2014/main" id="{A0284AC2-B903-4DEE-8D76-E2D6AC5A4DF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554" y="1278520"/>
            <a:ext cx="1639297" cy="1589511"/>
          </a:xfrm>
          <a:prstGeom prst="rect">
            <a:avLst/>
          </a:prstGeom>
        </p:spPr>
      </p:pic>
    </p:spTree>
    <p:extLst>
      <p:ext uri="{BB962C8B-B14F-4D97-AF65-F5344CB8AC3E}">
        <p14:creationId xmlns:p14="http://schemas.microsoft.com/office/powerpoint/2010/main" val="12546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svg="http://schemas.microsoft.com/office/drawing/2016/SVG/main" xmlns:p15="http://schemas.microsoft.com/office/powerpoint/2012/main" xmlns:a16="http://schemas.microsoft.com/office/drawing/2014/main">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E7AFFF8-F945-DBA3-92CE-29D8B9B758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61" y="0"/>
            <a:ext cx="7595415" cy="4146550"/>
          </a:xfrm>
          <a:prstGeom prst="rect">
            <a:avLst/>
          </a:prstGeom>
        </p:spPr>
      </p:pic>
      <p:sp>
        <p:nvSpPr>
          <p:cNvPr id="2" name="Title 1">
            <a:extLst>
              <a:ext uri="{FF2B5EF4-FFF2-40B4-BE49-F238E27FC236}">
                <a16:creationId xmlns:a16="http://schemas.microsoft.com/office/drawing/2014/main" id="{C2145E96-6390-4B32-98EC-4FC0B3DE521E}"/>
              </a:ext>
            </a:extLst>
          </p:cNvPr>
          <p:cNvSpPr>
            <a:spLocks noGrp="1"/>
          </p:cNvSpPr>
          <p:nvPr>
            <p:ph type="ctrTitle" hasCustomPrompt="1"/>
          </p:nvPr>
        </p:nvSpPr>
        <p:spPr>
          <a:xfrm>
            <a:off x="201360" y="1451293"/>
            <a:ext cx="5701904" cy="1127941"/>
          </a:xfrm>
        </p:spPr>
        <p:txBody>
          <a:bodyPr rIns="0" anchor="t"/>
          <a:lstStyle>
            <a:lvl1pPr algn="l">
              <a:defRPr sz="2660" baseline="0"/>
            </a:lvl1pPr>
          </a:lstStyle>
          <a:p>
            <a:r>
              <a:rPr lang="en-US" dirty="0"/>
              <a:t>Enter session title</a:t>
            </a:r>
          </a:p>
        </p:txBody>
      </p:sp>
      <p:sp>
        <p:nvSpPr>
          <p:cNvPr id="3" name="Subtitle 2">
            <a:extLst>
              <a:ext uri="{FF2B5EF4-FFF2-40B4-BE49-F238E27FC236}">
                <a16:creationId xmlns:a16="http://schemas.microsoft.com/office/drawing/2014/main" id="{A029E2E6-F74F-43F5-BD71-EB22E49D35A2}"/>
              </a:ext>
            </a:extLst>
          </p:cNvPr>
          <p:cNvSpPr>
            <a:spLocks noGrp="1"/>
          </p:cNvSpPr>
          <p:nvPr>
            <p:ph type="subTitle" idx="1" hasCustomPrompt="1"/>
          </p:nvPr>
        </p:nvSpPr>
        <p:spPr>
          <a:xfrm>
            <a:off x="201360" y="1203652"/>
            <a:ext cx="5701904" cy="154535"/>
          </a:xfrm>
        </p:spPr>
        <p:txBody>
          <a:bodyPr/>
          <a:lstStyle>
            <a:lvl1pPr marL="0" indent="0" algn="l">
              <a:buNone/>
              <a:defRPr sz="726" b="1" cap="all" spc="181" baseline="0">
                <a:solidFill>
                  <a:schemeClr val="accent6"/>
                </a:solidFill>
              </a:defRPr>
            </a:lvl1pPr>
            <a:lvl2pPr marL="276446" indent="0" algn="ctr">
              <a:buNone/>
              <a:defRPr sz="1209"/>
            </a:lvl2pPr>
            <a:lvl3pPr marL="552892" indent="0" algn="ctr">
              <a:buNone/>
              <a:defRPr sz="1088"/>
            </a:lvl3pPr>
            <a:lvl4pPr marL="829338" indent="0" algn="ctr">
              <a:buNone/>
              <a:defRPr sz="967"/>
            </a:lvl4pPr>
            <a:lvl5pPr marL="1105784" indent="0" algn="ctr">
              <a:buNone/>
              <a:defRPr sz="967"/>
            </a:lvl5pPr>
            <a:lvl6pPr marL="1382230" indent="0" algn="ctr">
              <a:buNone/>
              <a:defRPr sz="967"/>
            </a:lvl6pPr>
            <a:lvl7pPr marL="1658676" indent="0" algn="ctr">
              <a:buNone/>
              <a:defRPr sz="967"/>
            </a:lvl7pPr>
            <a:lvl8pPr marL="1935122" indent="0" algn="ctr">
              <a:buNone/>
              <a:defRPr sz="967"/>
            </a:lvl8pPr>
            <a:lvl9pPr marL="2211568" indent="0" algn="ctr">
              <a:buNone/>
              <a:defRPr sz="967"/>
            </a:lvl9pPr>
          </a:lstStyle>
          <a:p>
            <a:pPr lvl="0"/>
            <a:r>
              <a:rPr lang="en-US" dirty="0"/>
              <a:t>Legal text placeholder (for copyeditor use only)</a:t>
            </a:r>
          </a:p>
        </p:txBody>
      </p:sp>
      <p:sp>
        <p:nvSpPr>
          <p:cNvPr id="9" name="Text Placeholder 8">
            <a:extLst>
              <a:ext uri="{FF2B5EF4-FFF2-40B4-BE49-F238E27FC236}">
                <a16:creationId xmlns:a16="http://schemas.microsoft.com/office/drawing/2014/main" id="{F8547820-8998-4C95-B7C0-AB60769A36D8}"/>
              </a:ext>
            </a:extLst>
          </p:cNvPr>
          <p:cNvSpPr>
            <a:spLocks noGrp="1"/>
          </p:cNvSpPr>
          <p:nvPr>
            <p:ph type="body" sz="quarter" idx="10" hasCustomPrompt="1"/>
          </p:nvPr>
        </p:nvSpPr>
        <p:spPr>
          <a:xfrm>
            <a:off x="201360" y="2837434"/>
            <a:ext cx="5701904" cy="203371"/>
          </a:xfrm>
        </p:spPr>
        <p:txBody>
          <a:bodyPr/>
          <a:lstStyle>
            <a:lvl1pPr marL="0" indent="0">
              <a:buNone/>
              <a:defRPr sz="1209" b="0" cap="none" spc="0" baseline="0">
                <a:solidFill>
                  <a:schemeClr val="tx1"/>
                </a:solidFill>
              </a:defRPr>
            </a:lvl1pPr>
          </a:lstStyle>
          <a:p>
            <a:pPr lvl="0"/>
            <a:r>
              <a:rPr lang="en-US" dirty="0"/>
              <a:t>Speaker name (and pronouns)</a:t>
            </a:r>
          </a:p>
        </p:txBody>
      </p:sp>
      <p:sp>
        <p:nvSpPr>
          <p:cNvPr id="10" name="Text Placeholder 8">
            <a:extLst>
              <a:ext uri="{FF2B5EF4-FFF2-40B4-BE49-F238E27FC236}">
                <a16:creationId xmlns:a16="http://schemas.microsoft.com/office/drawing/2014/main" id="{E6D5B08A-F46B-4164-9F43-E3D021A61C00}"/>
              </a:ext>
            </a:extLst>
          </p:cNvPr>
          <p:cNvSpPr>
            <a:spLocks noGrp="1"/>
          </p:cNvSpPr>
          <p:nvPr>
            <p:ph type="body" sz="quarter" idx="11" hasCustomPrompt="1"/>
          </p:nvPr>
        </p:nvSpPr>
        <p:spPr>
          <a:xfrm>
            <a:off x="201360" y="879611"/>
            <a:ext cx="5701904" cy="154010"/>
          </a:xfrm>
        </p:spPr>
        <p:txBody>
          <a:bodyPr/>
          <a:lstStyle>
            <a:lvl1pPr marL="0" indent="0">
              <a:buNone/>
              <a:defRPr sz="726" b="1" cap="all" spc="181" baseline="0">
                <a:solidFill>
                  <a:schemeClr val="accent6"/>
                </a:solidFill>
                <a:latin typeface="+mn-lt"/>
              </a:defRPr>
            </a:lvl1pPr>
          </a:lstStyle>
          <a:p>
            <a:pPr lvl="0"/>
            <a:r>
              <a:rPr lang="en-US" dirty="0"/>
              <a:t>Enter Session ID</a:t>
            </a:r>
          </a:p>
        </p:txBody>
      </p:sp>
      <p:sp>
        <p:nvSpPr>
          <p:cNvPr id="15" name="Text Placeholder 14">
            <a:extLst>
              <a:ext uri="{FF2B5EF4-FFF2-40B4-BE49-F238E27FC236}">
                <a16:creationId xmlns:a16="http://schemas.microsoft.com/office/drawing/2014/main" id="{A895110F-1301-4F35-88E1-CA30832C9BEC}"/>
              </a:ext>
            </a:extLst>
          </p:cNvPr>
          <p:cNvSpPr>
            <a:spLocks noGrp="1"/>
          </p:cNvSpPr>
          <p:nvPr>
            <p:ph type="body" sz="quarter" idx="12" hasCustomPrompt="1"/>
          </p:nvPr>
        </p:nvSpPr>
        <p:spPr>
          <a:xfrm>
            <a:off x="201360" y="3040803"/>
            <a:ext cx="5701904" cy="484724"/>
          </a:xfrm>
        </p:spPr>
        <p:txBody>
          <a:bodyPr/>
          <a:lstStyle>
            <a:lvl1pPr marL="0" indent="0">
              <a:spcAft>
                <a:spcPts val="181"/>
              </a:spcAft>
              <a:buNone/>
              <a:defRPr sz="967"/>
            </a:lvl1pPr>
            <a:lvl2pPr marL="221157" indent="0">
              <a:buNone/>
              <a:defRPr sz="1451"/>
            </a:lvl2pPr>
            <a:lvl3pPr marL="469958" indent="0">
              <a:buNone/>
              <a:defRPr sz="1451"/>
            </a:lvl3pPr>
            <a:lvl4pPr marL="635826" indent="0">
              <a:buNone/>
              <a:defRPr sz="1451"/>
            </a:lvl4pPr>
            <a:lvl5pPr marL="635826" indent="0">
              <a:buNone/>
              <a:defRPr sz="1451"/>
            </a:lvl5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270583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p15="http://schemas.microsoft.com/office/powerpoint/2012/main" xmlns="">
      <p:transition spd="med">
        <p:fade/>
      </p:transition>
    </mc:Fallback>
  </mc:AlternateContent>
  <p:extLst>
    <p:ext uri="{DCECCB84-F9BA-43D5-87BE-67443E8EF086}">
      <p15:sldGuideLst xmlns:p15="http://schemas.microsoft.com/office/powerpoint/2012/main">
        <p15:guide id="1" orient="horz" pos="987">
          <p15:clr>
            <a:srgbClr val="FBAE40"/>
          </p15:clr>
        </p15:guide>
        <p15:guide id="2" orient="horz" pos="551">
          <p15:clr>
            <a:srgbClr val="FBAE40"/>
          </p15:clr>
        </p15:guide>
        <p15:guide id="3" orient="horz" pos="755">
          <p15:clr>
            <a:srgbClr val="FBAE40"/>
          </p15:clr>
        </p15:guide>
        <p15:guide id="4" orient="horz" pos="1785">
          <p15:clr>
            <a:srgbClr val="FBAE40"/>
          </p15:clr>
        </p15:guide>
        <p15:guide id="5" orient="horz" pos="191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hank You">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A9E3F44-D806-2F9D-47E8-BAF3F73DB1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61" y="0"/>
            <a:ext cx="7595415" cy="4146550"/>
          </a:xfrm>
          <a:prstGeom prst="rect">
            <a:avLst/>
          </a:prstGeom>
        </p:spPr>
      </p:pic>
      <p:sp>
        <p:nvSpPr>
          <p:cNvPr id="20" name="TextBox 19">
            <a:extLst>
              <a:ext uri="{FF2B5EF4-FFF2-40B4-BE49-F238E27FC236}">
                <a16:creationId xmlns:a16="http://schemas.microsoft.com/office/drawing/2014/main" id="{6B4A83A5-0632-4E56-8638-1E96DDA8B2B2}"/>
              </a:ext>
            </a:extLst>
          </p:cNvPr>
          <p:cNvSpPr txBox="1"/>
          <p:nvPr userDrawn="1"/>
        </p:nvSpPr>
        <p:spPr bwMode="white">
          <a:xfrm>
            <a:off x="83153" y="1289135"/>
            <a:ext cx="5246544" cy="652698"/>
          </a:xfrm>
          <a:prstGeom prst="rect">
            <a:avLst/>
          </a:prstGeom>
          <a:noFill/>
        </p:spPr>
        <p:txBody>
          <a:bodyPr lIns="110575" tIns="55287" rIns="88460" bIns="55287"/>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3991" b="0" i="0" spc="-181"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p>
        </p:txBody>
      </p:sp>
      <p:sp>
        <p:nvSpPr>
          <p:cNvPr id="13" name="Text Placeholder 12">
            <a:extLst>
              <a:ext uri="{FF2B5EF4-FFF2-40B4-BE49-F238E27FC236}">
                <a16:creationId xmlns:a16="http://schemas.microsoft.com/office/drawing/2014/main" id="{560235B1-A52F-459D-8F38-868C28930387}"/>
              </a:ext>
            </a:extLst>
          </p:cNvPr>
          <p:cNvSpPr>
            <a:spLocks noGrp="1"/>
          </p:cNvSpPr>
          <p:nvPr>
            <p:ph type="body" sz="quarter" idx="10" hasCustomPrompt="1"/>
          </p:nvPr>
        </p:nvSpPr>
        <p:spPr>
          <a:xfrm>
            <a:off x="190063" y="2073275"/>
            <a:ext cx="2138214" cy="291794"/>
          </a:xfrm>
        </p:spPr>
        <p:txBody>
          <a:bodyPr anchor="b" anchorCtr="0"/>
          <a:lstStyle>
            <a:lvl1pPr marL="0" indent="0">
              <a:buNone/>
              <a:defRPr sz="1209"/>
            </a:lvl1pPr>
            <a:lvl2pPr marL="221157" indent="0">
              <a:buNone/>
              <a:defRPr/>
            </a:lvl2pPr>
            <a:lvl3pPr marL="469958" indent="0">
              <a:buNone/>
              <a:defRPr/>
            </a:lvl3pPr>
            <a:lvl4pPr marL="635826" indent="0">
              <a:buNone/>
              <a:defRPr/>
            </a:lvl4pPr>
            <a:lvl5pPr marL="635826" indent="0">
              <a:buNone/>
              <a:defRPr/>
            </a:lvl5pPr>
          </a:lstStyle>
          <a:p>
            <a:pPr lvl="0"/>
            <a:r>
              <a:rPr lang="en-US" dirty="0"/>
              <a:t>Speaker name</a:t>
            </a:r>
          </a:p>
        </p:txBody>
      </p:sp>
      <p:sp>
        <p:nvSpPr>
          <p:cNvPr id="14" name="Text Placeholder 12">
            <a:extLst>
              <a:ext uri="{FF2B5EF4-FFF2-40B4-BE49-F238E27FC236}">
                <a16:creationId xmlns:a16="http://schemas.microsoft.com/office/drawing/2014/main" id="{2ACA6411-1D29-499A-BBEF-4F71BB70AA86}"/>
              </a:ext>
            </a:extLst>
          </p:cNvPr>
          <p:cNvSpPr>
            <a:spLocks noGrp="1"/>
          </p:cNvSpPr>
          <p:nvPr>
            <p:ph type="body" sz="quarter" idx="11" hasCustomPrompt="1"/>
          </p:nvPr>
        </p:nvSpPr>
        <p:spPr>
          <a:xfrm>
            <a:off x="190063" y="2372748"/>
            <a:ext cx="2138214" cy="1075031"/>
          </a:xfrm>
        </p:spPr>
        <p:txBody>
          <a:bodyPr tIns="91440" anchor="t" anchorCtr="0"/>
          <a:lstStyle>
            <a:lvl1pPr marL="0" indent="0">
              <a:spcAft>
                <a:spcPts val="181"/>
              </a:spcAft>
              <a:buNone/>
              <a:defRPr sz="1088"/>
            </a:lvl1pPr>
            <a:lvl2pPr marL="221157" indent="0">
              <a:buNone/>
              <a:defRPr/>
            </a:lvl2pPr>
            <a:lvl3pPr marL="469958" indent="0">
              <a:buNone/>
              <a:defRPr/>
            </a:lvl3pPr>
            <a:lvl4pPr marL="635826" indent="0">
              <a:buNone/>
              <a:defRPr/>
            </a:lvl4pPr>
            <a:lvl5pPr marL="635826" indent="0">
              <a:buNone/>
              <a:defRPr/>
            </a:lvl5pPr>
          </a:lstStyle>
          <a:p>
            <a:pPr lvl="0"/>
            <a:r>
              <a:rPr lang="en-US" dirty="0"/>
              <a:t>Speaker contact info (such as LinkedIn or Twitter)</a:t>
            </a:r>
          </a:p>
        </p:txBody>
      </p:sp>
      <p:sp>
        <p:nvSpPr>
          <p:cNvPr id="15" name="Text Placeholder 12">
            <a:extLst>
              <a:ext uri="{FF2B5EF4-FFF2-40B4-BE49-F238E27FC236}">
                <a16:creationId xmlns:a16="http://schemas.microsoft.com/office/drawing/2014/main" id="{7587CE14-4E32-4777-B762-C4D5DDA4B671}"/>
              </a:ext>
            </a:extLst>
          </p:cNvPr>
          <p:cNvSpPr>
            <a:spLocks noGrp="1"/>
          </p:cNvSpPr>
          <p:nvPr>
            <p:ph type="body" sz="quarter" idx="12" hasCustomPrompt="1"/>
          </p:nvPr>
        </p:nvSpPr>
        <p:spPr>
          <a:xfrm>
            <a:off x="2462438" y="2073275"/>
            <a:ext cx="2138214" cy="291794"/>
          </a:xfrm>
        </p:spPr>
        <p:txBody>
          <a:bodyPr anchor="b" anchorCtr="0"/>
          <a:lstStyle>
            <a:lvl1pPr marL="0" indent="0">
              <a:buNone/>
              <a:defRPr sz="1209"/>
            </a:lvl1pPr>
            <a:lvl2pPr marL="221157" indent="0">
              <a:buNone/>
              <a:defRPr/>
            </a:lvl2pPr>
            <a:lvl3pPr marL="469958" indent="0">
              <a:buNone/>
              <a:defRPr/>
            </a:lvl3pPr>
            <a:lvl4pPr marL="635826" indent="0">
              <a:buNone/>
              <a:defRPr/>
            </a:lvl4pPr>
            <a:lvl5pPr marL="635826" indent="0">
              <a:buNone/>
              <a:defRPr/>
            </a:lvl5pPr>
          </a:lstStyle>
          <a:p>
            <a:pPr lvl="0"/>
            <a:r>
              <a:rPr lang="en-US" dirty="0"/>
              <a:t>Speaker name</a:t>
            </a:r>
          </a:p>
        </p:txBody>
      </p:sp>
      <p:sp>
        <p:nvSpPr>
          <p:cNvPr id="16" name="Text Placeholder 12">
            <a:extLst>
              <a:ext uri="{FF2B5EF4-FFF2-40B4-BE49-F238E27FC236}">
                <a16:creationId xmlns:a16="http://schemas.microsoft.com/office/drawing/2014/main" id="{85B947E7-92D5-44F7-980E-B16916B4957B}"/>
              </a:ext>
            </a:extLst>
          </p:cNvPr>
          <p:cNvSpPr>
            <a:spLocks noGrp="1"/>
          </p:cNvSpPr>
          <p:nvPr>
            <p:ph type="body" sz="quarter" idx="13" hasCustomPrompt="1"/>
          </p:nvPr>
        </p:nvSpPr>
        <p:spPr>
          <a:xfrm>
            <a:off x="2462438" y="2372748"/>
            <a:ext cx="2138214" cy="1075031"/>
          </a:xfrm>
        </p:spPr>
        <p:txBody>
          <a:bodyPr tIns="91440" anchor="t" anchorCtr="0"/>
          <a:lstStyle>
            <a:lvl1pPr marL="0" indent="0">
              <a:spcAft>
                <a:spcPts val="181"/>
              </a:spcAft>
              <a:buNone/>
              <a:defRPr sz="1088"/>
            </a:lvl1pPr>
            <a:lvl2pPr marL="221157" indent="0">
              <a:buNone/>
              <a:defRPr/>
            </a:lvl2pPr>
            <a:lvl3pPr marL="469958" indent="0">
              <a:buNone/>
              <a:defRPr/>
            </a:lvl3pPr>
            <a:lvl4pPr marL="635826" indent="0">
              <a:buNone/>
              <a:defRPr/>
            </a:lvl4pPr>
            <a:lvl5pPr marL="635826" indent="0">
              <a:buNone/>
              <a:defRPr/>
            </a:lvl5pPr>
          </a:lstStyle>
          <a:p>
            <a:pPr lvl="0"/>
            <a:r>
              <a:rPr lang="en-US" dirty="0"/>
              <a:t>Speaker contact info (such as LinkedIn or Twitter)</a:t>
            </a:r>
          </a:p>
        </p:txBody>
      </p:sp>
      <p:sp>
        <p:nvSpPr>
          <p:cNvPr id="17" name="Text Placeholder 12">
            <a:extLst>
              <a:ext uri="{FF2B5EF4-FFF2-40B4-BE49-F238E27FC236}">
                <a16:creationId xmlns:a16="http://schemas.microsoft.com/office/drawing/2014/main" id="{722C2121-81A2-47EC-9963-4D2264FC0D4B}"/>
              </a:ext>
            </a:extLst>
          </p:cNvPr>
          <p:cNvSpPr>
            <a:spLocks noGrp="1"/>
          </p:cNvSpPr>
          <p:nvPr>
            <p:ph type="body" sz="quarter" idx="14" hasCustomPrompt="1"/>
          </p:nvPr>
        </p:nvSpPr>
        <p:spPr>
          <a:xfrm>
            <a:off x="4734812" y="2073275"/>
            <a:ext cx="2138214" cy="291794"/>
          </a:xfrm>
        </p:spPr>
        <p:txBody>
          <a:bodyPr anchor="b" anchorCtr="0"/>
          <a:lstStyle>
            <a:lvl1pPr marL="0" indent="0">
              <a:buNone/>
              <a:defRPr sz="1209"/>
            </a:lvl1pPr>
            <a:lvl2pPr marL="221157" indent="0">
              <a:buNone/>
              <a:defRPr/>
            </a:lvl2pPr>
            <a:lvl3pPr marL="469958" indent="0">
              <a:buNone/>
              <a:defRPr/>
            </a:lvl3pPr>
            <a:lvl4pPr marL="635826" indent="0">
              <a:buNone/>
              <a:defRPr/>
            </a:lvl4pPr>
            <a:lvl5pPr marL="635826" indent="0">
              <a:buNone/>
              <a:defRPr/>
            </a:lvl5pPr>
          </a:lstStyle>
          <a:p>
            <a:pPr lvl="0"/>
            <a:r>
              <a:rPr lang="en-US" dirty="0"/>
              <a:t>Speaker name</a:t>
            </a:r>
          </a:p>
        </p:txBody>
      </p:sp>
      <p:sp>
        <p:nvSpPr>
          <p:cNvPr id="18" name="Text Placeholder 12">
            <a:extLst>
              <a:ext uri="{FF2B5EF4-FFF2-40B4-BE49-F238E27FC236}">
                <a16:creationId xmlns:a16="http://schemas.microsoft.com/office/drawing/2014/main" id="{18985DE0-82AB-42DE-94F3-A060E90BA1E1}"/>
              </a:ext>
            </a:extLst>
          </p:cNvPr>
          <p:cNvSpPr>
            <a:spLocks noGrp="1"/>
          </p:cNvSpPr>
          <p:nvPr>
            <p:ph type="body" sz="quarter" idx="15" hasCustomPrompt="1"/>
          </p:nvPr>
        </p:nvSpPr>
        <p:spPr>
          <a:xfrm>
            <a:off x="4734812" y="2372748"/>
            <a:ext cx="2138214" cy="1075031"/>
          </a:xfrm>
        </p:spPr>
        <p:txBody>
          <a:bodyPr tIns="91440" anchor="t" anchorCtr="0"/>
          <a:lstStyle>
            <a:lvl1pPr marL="0" indent="0">
              <a:spcAft>
                <a:spcPts val="181"/>
              </a:spcAft>
              <a:buNone/>
              <a:defRPr sz="1088"/>
            </a:lvl1pPr>
            <a:lvl2pPr marL="221157" indent="0">
              <a:buNone/>
              <a:defRPr/>
            </a:lvl2pPr>
            <a:lvl3pPr marL="469958" indent="0">
              <a:buNone/>
              <a:defRPr/>
            </a:lvl3pPr>
            <a:lvl4pPr marL="635826" indent="0">
              <a:buNone/>
              <a:defRPr/>
            </a:lvl4pPr>
            <a:lvl5pPr marL="635826" indent="0">
              <a:buNone/>
              <a:defRPr/>
            </a:lvl5pPr>
          </a:lstStyle>
          <a:p>
            <a:pPr lvl="0"/>
            <a:r>
              <a:rPr lang="en-US" dirty="0"/>
              <a:t>Speaker contact info (such as LinkedIn or Twitter)</a:t>
            </a:r>
          </a:p>
        </p:txBody>
      </p:sp>
    </p:spTree>
    <p:extLst>
      <p:ext uri="{BB962C8B-B14F-4D97-AF65-F5344CB8AC3E}">
        <p14:creationId xmlns:p14="http://schemas.microsoft.com/office/powerpoint/2010/main" val="178684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p15="http://schemas.microsoft.com/office/powerpoint/2012/main" xmlns="">
      <p:transition spd="med">
        <p:fade/>
      </p:transition>
    </mc:Fallback>
  </mc:AlternateContent>
  <p:extLst>
    <p:ext uri="{DCECCB84-F9BA-43D5-87BE-67443E8EF086}">
      <p15:sldGuideLst xmlns:p15="http://schemas.microsoft.com/office/powerpoint/2012/main">
        <p15:guide id="1" orient="horz" pos="1306">
          <p15:clr>
            <a:srgbClr val="FBAE40"/>
          </p15:clr>
        </p15:guide>
        <p15:guide id="2" orient="horz" pos="150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Walk-In">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A923636-05A0-DA2B-0FA6-2989348F86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86" y="0"/>
            <a:ext cx="7595415" cy="4146550"/>
          </a:xfrm>
          <a:prstGeom prst="rect">
            <a:avLst/>
          </a:prstGeom>
        </p:spPr>
      </p:pic>
    </p:spTree>
    <p:extLst>
      <p:ext uri="{BB962C8B-B14F-4D97-AF65-F5344CB8AC3E}">
        <p14:creationId xmlns:p14="http://schemas.microsoft.com/office/powerpoint/2010/main" val="44729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xmlns:a14="http://schemas.microsoft.com/office/drawing/2010/main">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Walk-In">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6B3D1F9-6822-2171-9634-B1EAB517A7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86" y="0"/>
            <a:ext cx="7595415" cy="4146550"/>
          </a:xfrm>
          <a:prstGeom prst="rect">
            <a:avLst/>
          </a:prstGeom>
        </p:spPr>
      </p:pic>
    </p:spTree>
    <p:extLst>
      <p:ext uri="{BB962C8B-B14F-4D97-AF65-F5344CB8AC3E}">
        <p14:creationId xmlns:p14="http://schemas.microsoft.com/office/powerpoint/2010/main" val="96595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xmlns:a14="http://schemas.microsoft.com/office/drawing/2010/main">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E7AFFF8-F945-DBA3-92CE-29D8B9B758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86" y="0"/>
            <a:ext cx="7595415" cy="4146550"/>
          </a:xfrm>
          <a:prstGeom prst="rect">
            <a:avLst/>
          </a:prstGeom>
        </p:spPr>
      </p:pic>
      <p:pic>
        <p:nvPicPr>
          <p:cNvPr id="5" name="图片 4">
            <a:extLst>
              <a:ext uri="{FF2B5EF4-FFF2-40B4-BE49-F238E27FC236}">
                <a16:creationId xmlns:a16="http://schemas.microsoft.com/office/drawing/2014/main" id="{D5322D8C-19E7-8D9D-9AF6-57D3AAFAF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37" y="171684"/>
            <a:ext cx="627236" cy="183989"/>
          </a:xfrm>
          <a:prstGeom prst="rect">
            <a:avLst/>
          </a:prstGeom>
        </p:spPr>
      </p:pic>
      <p:pic>
        <p:nvPicPr>
          <p:cNvPr id="12" name="图形 11">
            <a:extLst>
              <a:ext uri="{FF2B5EF4-FFF2-40B4-BE49-F238E27FC236}">
                <a16:creationId xmlns:a16="http://schemas.microsoft.com/office/drawing/2014/main" id="{AA59B8A0-E7C6-02A1-2FD7-94BB3BC4341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415677" y="199201"/>
            <a:ext cx="946415" cy="135533"/>
          </a:xfrm>
          <a:prstGeom prst="rect">
            <a:avLst/>
          </a:prstGeom>
        </p:spPr>
      </p:pic>
      <p:sp>
        <p:nvSpPr>
          <p:cNvPr id="11" name="Title 1">
            <a:extLst>
              <a:ext uri="{FF2B5EF4-FFF2-40B4-BE49-F238E27FC236}">
                <a16:creationId xmlns:a16="http://schemas.microsoft.com/office/drawing/2014/main" id="{6310B904-9B03-C5C0-4286-F06BE1ECCBDE}"/>
              </a:ext>
            </a:extLst>
          </p:cNvPr>
          <p:cNvSpPr>
            <a:spLocks noGrp="1"/>
          </p:cNvSpPr>
          <p:nvPr>
            <p:ph type="ctrTitle" hasCustomPrompt="1"/>
          </p:nvPr>
        </p:nvSpPr>
        <p:spPr>
          <a:xfrm>
            <a:off x="201360" y="1451293"/>
            <a:ext cx="5701904" cy="1127941"/>
          </a:xfrm>
        </p:spPr>
        <p:txBody>
          <a:bodyPr rIns="0" anchor="t"/>
          <a:lstStyle>
            <a:lvl1pPr algn="l">
              <a:defRPr sz="2600" baseline="0"/>
            </a:lvl1pPr>
          </a:lstStyle>
          <a:p>
            <a:r>
              <a:rPr lang="en-US" dirty="0"/>
              <a:t>Enter session title</a:t>
            </a:r>
          </a:p>
        </p:txBody>
      </p:sp>
      <p:sp>
        <p:nvSpPr>
          <p:cNvPr id="14" name="Text Placeholder 8">
            <a:extLst>
              <a:ext uri="{FF2B5EF4-FFF2-40B4-BE49-F238E27FC236}">
                <a16:creationId xmlns:a16="http://schemas.microsoft.com/office/drawing/2014/main" id="{66BA65DE-3A6A-8558-0947-2641D8BBF3CF}"/>
              </a:ext>
            </a:extLst>
          </p:cNvPr>
          <p:cNvSpPr>
            <a:spLocks noGrp="1"/>
          </p:cNvSpPr>
          <p:nvPr>
            <p:ph type="body" sz="quarter" idx="10" hasCustomPrompt="1"/>
          </p:nvPr>
        </p:nvSpPr>
        <p:spPr>
          <a:xfrm>
            <a:off x="201360" y="2837434"/>
            <a:ext cx="5701904" cy="203371"/>
          </a:xfrm>
        </p:spPr>
        <p:txBody>
          <a:bodyPr/>
          <a:lstStyle>
            <a:lvl1pPr marL="0" indent="0">
              <a:buNone/>
              <a:defRPr sz="1200" b="0" cap="none" spc="0" baseline="0">
                <a:solidFill>
                  <a:schemeClr val="tx1"/>
                </a:solidFill>
              </a:defRPr>
            </a:lvl1pPr>
          </a:lstStyle>
          <a:p>
            <a:pPr lvl="0"/>
            <a:r>
              <a:rPr lang="en-US" dirty="0"/>
              <a:t>Speaker name (and pronouns)</a:t>
            </a:r>
          </a:p>
        </p:txBody>
      </p:sp>
      <p:sp>
        <p:nvSpPr>
          <p:cNvPr id="17" name="Text Placeholder 14">
            <a:extLst>
              <a:ext uri="{FF2B5EF4-FFF2-40B4-BE49-F238E27FC236}">
                <a16:creationId xmlns:a16="http://schemas.microsoft.com/office/drawing/2014/main" id="{B19DE7AA-9562-E633-F6EB-C86D07FFDC7D}"/>
              </a:ext>
            </a:extLst>
          </p:cNvPr>
          <p:cNvSpPr>
            <a:spLocks noGrp="1"/>
          </p:cNvSpPr>
          <p:nvPr>
            <p:ph type="body" sz="quarter" idx="12" hasCustomPrompt="1"/>
          </p:nvPr>
        </p:nvSpPr>
        <p:spPr>
          <a:xfrm>
            <a:off x="201360" y="3040803"/>
            <a:ext cx="5701904" cy="484724"/>
          </a:xfrm>
        </p:spPr>
        <p:txBody>
          <a:bodyPr/>
          <a:lstStyle>
            <a:lvl1pPr marL="0" indent="0">
              <a:spcAft>
                <a:spcPts val="181"/>
              </a:spcAft>
              <a:buNone/>
              <a:defRPr sz="1000"/>
            </a:lvl1pPr>
            <a:lvl2pPr marL="221157" indent="0">
              <a:buNone/>
              <a:defRPr sz="1451"/>
            </a:lvl2pPr>
            <a:lvl3pPr marL="469958" indent="0">
              <a:buNone/>
              <a:defRPr sz="1451"/>
            </a:lvl3pPr>
            <a:lvl4pPr marL="635826" indent="0">
              <a:buNone/>
              <a:defRPr sz="1451"/>
            </a:lvl4pPr>
            <a:lvl5pPr marL="635826" indent="0">
              <a:buNone/>
              <a:defRPr sz="1451"/>
            </a:lvl5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259096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xmlns:a14="http://schemas.microsoft.com/office/drawing/2010/main">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Two Speakers">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DB10054-C1DC-1C2F-933F-E4EC035A8E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86" y="0"/>
            <a:ext cx="7595415" cy="4146550"/>
          </a:xfrm>
          <a:prstGeom prst="rect">
            <a:avLst/>
          </a:prstGeom>
        </p:spPr>
      </p:pic>
      <p:sp>
        <p:nvSpPr>
          <p:cNvPr id="2" name="Title 1">
            <a:extLst>
              <a:ext uri="{FF2B5EF4-FFF2-40B4-BE49-F238E27FC236}">
                <a16:creationId xmlns:a16="http://schemas.microsoft.com/office/drawing/2014/main" id="{C2145E96-6390-4B32-98EC-4FC0B3DE521E}"/>
              </a:ext>
            </a:extLst>
          </p:cNvPr>
          <p:cNvSpPr>
            <a:spLocks noGrp="1"/>
          </p:cNvSpPr>
          <p:nvPr>
            <p:ph type="ctrTitle" hasCustomPrompt="1"/>
          </p:nvPr>
        </p:nvSpPr>
        <p:spPr>
          <a:xfrm>
            <a:off x="201360" y="1451293"/>
            <a:ext cx="5701904" cy="1127941"/>
          </a:xfrm>
        </p:spPr>
        <p:txBody>
          <a:bodyPr rIns="0" anchor="t"/>
          <a:lstStyle>
            <a:lvl1pPr algn="l">
              <a:defRPr sz="2600" baseline="0"/>
            </a:lvl1pPr>
          </a:lstStyle>
          <a:p>
            <a:r>
              <a:rPr lang="en-US" dirty="0"/>
              <a:t>Enter session title</a:t>
            </a:r>
          </a:p>
        </p:txBody>
      </p:sp>
      <p:sp>
        <p:nvSpPr>
          <p:cNvPr id="15" name="Text Placeholder 14">
            <a:extLst>
              <a:ext uri="{FF2B5EF4-FFF2-40B4-BE49-F238E27FC236}">
                <a16:creationId xmlns:a16="http://schemas.microsoft.com/office/drawing/2014/main" id="{A895110F-1301-4F35-88E1-CA30832C9BEC}"/>
              </a:ext>
            </a:extLst>
          </p:cNvPr>
          <p:cNvSpPr>
            <a:spLocks noGrp="1"/>
          </p:cNvSpPr>
          <p:nvPr>
            <p:ph type="body" sz="quarter" idx="12" hasCustomPrompt="1"/>
          </p:nvPr>
        </p:nvSpPr>
        <p:spPr>
          <a:xfrm>
            <a:off x="201361" y="3040803"/>
            <a:ext cx="2695959" cy="484724"/>
          </a:xfrm>
        </p:spPr>
        <p:txBody>
          <a:bodyPr/>
          <a:lstStyle>
            <a:lvl1pPr marL="0" indent="0">
              <a:spcAft>
                <a:spcPts val="181"/>
              </a:spcAft>
              <a:buNone/>
              <a:defRPr sz="1000"/>
            </a:lvl1pPr>
            <a:lvl2pPr marL="221157" indent="0">
              <a:buNone/>
              <a:defRPr sz="1451"/>
            </a:lvl2pPr>
            <a:lvl3pPr marL="469958" indent="0">
              <a:buNone/>
              <a:defRPr sz="1451"/>
            </a:lvl3pPr>
            <a:lvl4pPr marL="635826" indent="0">
              <a:buNone/>
              <a:defRPr sz="1451"/>
            </a:lvl4pPr>
            <a:lvl5pPr marL="635826" indent="0">
              <a:buNone/>
              <a:defRPr sz="1451"/>
            </a:lvl5pPr>
          </a:lstStyle>
          <a:p>
            <a:pPr lvl="0"/>
            <a:r>
              <a:rPr lang="en-US" dirty="0"/>
              <a:t>Job title</a:t>
            </a:r>
            <a:br>
              <a:rPr lang="en-US" dirty="0"/>
            </a:br>
            <a:r>
              <a:rPr lang="en-US" dirty="0"/>
              <a:t>Company</a:t>
            </a:r>
          </a:p>
        </p:txBody>
      </p:sp>
      <p:sp>
        <p:nvSpPr>
          <p:cNvPr id="5" name="Text Placeholder 4">
            <a:extLst>
              <a:ext uri="{FF2B5EF4-FFF2-40B4-BE49-F238E27FC236}">
                <a16:creationId xmlns:a16="http://schemas.microsoft.com/office/drawing/2014/main" id="{41028208-8E6A-4F48-AB75-B1723B3DEE61}"/>
              </a:ext>
            </a:extLst>
          </p:cNvPr>
          <p:cNvSpPr>
            <a:spLocks noGrp="1"/>
          </p:cNvSpPr>
          <p:nvPr>
            <p:ph type="body" sz="quarter" idx="13" hasCustomPrompt="1"/>
          </p:nvPr>
        </p:nvSpPr>
        <p:spPr>
          <a:xfrm>
            <a:off x="3100411" y="2833476"/>
            <a:ext cx="2797496" cy="206597"/>
          </a:xfrm>
        </p:spPr>
        <p:txBody>
          <a:bodyPr/>
          <a:lstStyle>
            <a:lvl1pPr marL="0" indent="0">
              <a:buNone/>
              <a:defRPr sz="1200"/>
            </a:lvl1pPr>
            <a:lvl2pPr marL="221157" indent="0">
              <a:buNone/>
              <a:defRPr sz="1209"/>
            </a:lvl2pPr>
            <a:lvl3pPr marL="469958" indent="0">
              <a:buNone/>
              <a:defRPr sz="1209"/>
            </a:lvl3pPr>
            <a:lvl4pPr marL="635826" indent="0">
              <a:buNone/>
              <a:defRPr sz="1209"/>
            </a:lvl4pPr>
            <a:lvl5pPr marL="635826" indent="0">
              <a:buNone/>
              <a:defRPr sz="1209"/>
            </a:lvl5pPr>
          </a:lstStyle>
          <a:p>
            <a:pPr lvl="0"/>
            <a:r>
              <a:rPr lang="en-US" dirty="0"/>
              <a:t>Speaker name (and pronouns)</a:t>
            </a:r>
          </a:p>
        </p:txBody>
      </p:sp>
      <p:sp>
        <p:nvSpPr>
          <p:cNvPr id="8" name="Text Placeholder 7">
            <a:extLst>
              <a:ext uri="{FF2B5EF4-FFF2-40B4-BE49-F238E27FC236}">
                <a16:creationId xmlns:a16="http://schemas.microsoft.com/office/drawing/2014/main" id="{338A6CC6-CFD6-4AE0-BFB3-DB4EE355B28D}"/>
              </a:ext>
            </a:extLst>
          </p:cNvPr>
          <p:cNvSpPr>
            <a:spLocks noGrp="1"/>
          </p:cNvSpPr>
          <p:nvPr>
            <p:ph type="body" sz="quarter" idx="14" hasCustomPrompt="1"/>
          </p:nvPr>
        </p:nvSpPr>
        <p:spPr>
          <a:xfrm>
            <a:off x="3100411" y="3040804"/>
            <a:ext cx="2797496" cy="484724"/>
          </a:xfrm>
        </p:spPr>
        <p:txBody>
          <a:bodyPr/>
          <a:lstStyle>
            <a:lvl1pPr marL="0" indent="0">
              <a:spcAft>
                <a:spcPts val="181"/>
              </a:spcAft>
              <a:buNone/>
              <a:defRPr sz="1000"/>
            </a:lvl1pPr>
            <a:lvl2pPr marL="221157" indent="0">
              <a:buNone/>
              <a:defRPr sz="1209"/>
            </a:lvl2pPr>
            <a:lvl3pPr marL="469958" indent="0">
              <a:buNone/>
              <a:defRPr sz="1209"/>
            </a:lvl3pPr>
            <a:lvl4pPr marL="635826" indent="0">
              <a:buNone/>
              <a:defRPr sz="1209"/>
            </a:lvl4pPr>
            <a:lvl5pPr marL="635826" indent="0">
              <a:buNone/>
              <a:defRPr sz="1209"/>
            </a:lvl5pPr>
          </a:lstStyle>
          <a:p>
            <a:pPr lvl="0"/>
            <a:r>
              <a:rPr lang="en-US" dirty="0"/>
              <a:t>Job title</a:t>
            </a:r>
            <a:br>
              <a:rPr lang="en-US" dirty="0"/>
            </a:br>
            <a:r>
              <a:rPr lang="en-US" dirty="0"/>
              <a:t>Company</a:t>
            </a:r>
          </a:p>
        </p:txBody>
      </p:sp>
      <p:sp>
        <p:nvSpPr>
          <p:cNvPr id="14" name="Text Placeholder 8">
            <a:extLst>
              <a:ext uri="{FF2B5EF4-FFF2-40B4-BE49-F238E27FC236}">
                <a16:creationId xmlns:a16="http://schemas.microsoft.com/office/drawing/2014/main" id="{B9118A0E-BB7D-404E-BC79-A09103EA2FEB}"/>
              </a:ext>
            </a:extLst>
          </p:cNvPr>
          <p:cNvSpPr>
            <a:spLocks noGrp="1"/>
          </p:cNvSpPr>
          <p:nvPr>
            <p:ph type="body" sz="quarter" idx="10" hasCustomPrompt="1"/>
          </p:nvPr>
        </p:nvSpPr>
        <p:spPr>
          <a:xfrm>
            <a:off x="201361" y="2837434"/>
            <a:ext cx="2695959" cy="203371"/>
          </a:xfrm>
        </p:spPr>
        <p:txBody>
          <a:bodyPr/>
          <a:lstStyle>
            <a:lvl1pPr marL="0" indent="0">
              <a:buNone/>
              <a:defRPr sz="1200" b="0" cap="none" spc="0" baseline="0">
                <a:solidFill>
                  <a:schemeClr val="tx1"/>
                </a:solidFill>
              </a:defRPr>
            </a:lvl1pPr>
          </a:lstStyle>
          <a:p>
            <a:pPr lvl="0"/>
            <a:r>
              <a:rPr lang="en-US" dirty="0"/>
              <a:t>Speaker name (and pronouns)</a:t>
            </a:r>
          </a:p>
        </p:txBody>
      </p:sp>
      <p:pic>
        <p:nvPicPr>
          <p:cNvPr id="4" name="图片 3">
            <a:extLst>
              <a:ext uri="{FF2B5EF4-FFF2-40B4-BE49-F238E27FC236}">
                <a16:creationId xmlns:a16="http://schemas.microsoft.com/office/drawing/2014/main" id="{447B0EC7-3F44-F7F7-5827-1621F7CDE8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37" y="171684"/>
            <a:ext cx="627236" cy="183989"/>
          </a:xfrm>
          <a:prstGeom prst="rect">
            <a:avLst/>
          </a:prstGeom>
        </p:spPr>
      </p:pic>
      <p:pic>
        <p:nvPicPr>
          <p:cNvPr id="9" name="图形 8">
            <a:extLst>
              <a:ext uri="{FF2B5EF4-FFF2-40B4-BE49-F238E27FC236}">
                <a16:creationId xmlns:a16="http://schemas.microsoft.com/office/drawing/2014/main" id="{75C957ED-43C7-042D-406B-657A53F9605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415677" y="199201"/>
            <a:ext cx="946415" cy="135533"/>
          </a:xfrm>
          <a:prstGeom prst="rect">
            <a:avLst/>
          </a:prstGeom>
        </p:spPr>
      </p:pic>
    </p:spTree>
    <p:extLst>
      <p:ext uri="{BB962C8B-B14F-4D97-AF65-F5344CB8AC3E}">
        <p14:creationId xmlns:p14="http://schemas.microsoft.com/office/powerpoint/2010/main" val="264432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xmlns:a14="http://schemas.microsoft.com/office/drawing/2010/main">
      <p:transition spd="med">
        <p:fade/>
      </p:transition>
    </mc:Fallback>
  </mc:AlternateContent>
  <p:extLst>
    <p:ext uri="{DCECCB84-F9BA-43D5-87BE-67443E8EF086}">
      <p15:sldGuideLst xmlns:p15="http://schemas.microsoft.com/office/powerpoint/2012/main">
        <p15:guide id="1" orient="horz" pos="987">
          <p15:clr>
            <a:srgbClr val="FBAE40"/>
          </p15:clr>
        </p15:guide>
        <p15:guide id="2" orient="horz" pos="551">
          <p15:clr>
            <a:srgbClr val="FBAE40"/>
          </p15:clr>
        </p15:guide>
        <p15:guide id="3" orient="horz" pos="755">
          <p15:clr>
            <a:srgbClr val="FBAE40"/>
          </p15:clr>
        </p15:guide>
        <p15:guide id="4" orient="horz" pos="1785">
          <p15:clr>
            <a:srgbClr val="FBAE40"/>
          </p15:clr>
        </p15:guide>
        <p15:guide id="5" orient="horz" pos="191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Three Speakers">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423DDE9-0234-F5B3-12D3-E75FE572E4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86" y="0"/>
            <a:ext cx="7595415" cy="4146550"/>
          </a:xfrm>
          <a:prstGeom prst="rect">
            <a:avLst/>
          </a:prstGeom>
        </p:spPr>
      </p:pic>
      <p:sp>
        <p:nvSpPr>
          <p:cNvPr id="2" name="Title 1">
            <a:extLst>
              <a:ext uri="{FF2B5EF4-FFF2-40B4-BE49-F238E27FC236}">
                <a16:creationId xmlns:a16="http://schemas.microsoft.com/office/drawing/2014/main" id="{C2145E96-6390-4B32-98EC-4FC0B3DE521E}"/>
              </a:ext>
            </a:extLst>
          </p:cNvPr>
          <p:cNvSpPr>
            <a:spLocks noGrp="1"/>
          </p:cNvSpPr>
          <p:nvPr>
            <p:ph type="ctrTitle" hasCustomPrompt="1"/>
          </p:nvPr>
        </p:nvSpPr>
        <p:spPr>
          <a:xfrm>
            <a:off x="201360" y="1451293"/>
            <a:ext cx="5701904" cy="1127941"/>
          </a:xfrm>
        </p:spPr>
        <p:txBody>
          <a:bodyPr rIns="0" anchor="t"/>
          <a:lstStyle>
            <a:lvl1pPr algn="l">
              <a:defRPr sz="2600" baseline="0"/>
            </a:lvl1pPr>
          </a:lstStyle>
          <a:p>
            <a:r>
              <a:rPr lang="en-US" dirty="0"/>
              <a:t>Enter session title</a:t>
            </a:r>
          </a:p>
        </p:txBody>
      </p:sp>
      <p:sp>
        <p:nvSpPr>
          <p:cNvPr id="15" name="Text Placeholder 14">
            <a:extLst>
              <a:ext uri="{FF2B5EF4-FFF2-40B4-BE49-F238E27FC236}">
                <a16:creationId xmlns:a16="http://schemas.microsoft.com/office/drawing/2014/main" id="{A895110F-1301-4F35-88E1-CA30832C9BEC}"/>
              </a:ext>
            </a:extLst>
          </p:cNvPr>
          <p:cNvSpPr>
            <a:spLocks noGrp="1"/>
          </p:cNvSpPr>
          <p:nvPr>
            <p:ph type="body" sz="quarter" idx="12" hasCustomPrompt="1"/>
          </p:nvPr>
        </p:nvSpPr>
        <p:spPr>
          <a:xfrm>
            <a:off x="201360" y="3040803"/>
            <a:ext cx="2122376" cy="484724"/>
          </a:xfrm>
        </p:spPr>
        <p:txBody>
          <a:bodyPr/>
          <a:lstStyle>
            <a:lvl1pPr marL="0" indent="0">
              <a:spcAft>
                <a:spcPts val="181"/>
              </a:spcAft>
              <a:buNone/>
              <a:defRPr sz="1000"/>
            </a:lvl1pPr>
            <a:lvl2pPr marL="221157" indent="0">
              <a:buNone/>
              <a:defRPr sz="1451"/>
            </a:lvl2pPr>
            <a:lvl3pPr marL="469958" indent="0">
              <a:buNone/>
              <a:defRPr sz="1451"/>
            </a:lvl3pPr>
            <a:lvl4pPr marL="635826" indent="0">
              <a:buNone/>
              <a:defRPr sz="1451"/>
            </a:lvl4pPr>
            <a:lvl5pPr marL="635826" indent="0">
              <a:buNone/>
              <a:defRPr sz="1451"/>
            </a:lvl5pPr>
          </a:lstStyle>
          <a:p>
            <a:pPr lvl="0"/>
            <a:r>
              <a:rPr lang="en-US" dirty="0"/>
              <a:t>Job title</a:t>
            </a:r>
            <a:br>
              <a:rPr lang="en-US" dirty="0"/>
            </a:br>
            <a:r>
              <a:rPr lang="en-US" dirty="0"/>
              <a:t>Company</a:t>
            </a:r>
          </a:p>
        </p:txBody>
      </p:sp>
      <p:sp>
        <p:nvSpPr>
          <p:cNvPr id="5" name="Text Placeholder 4">
            <a:extLst>
              <a:ext uri="{FF2B5EF4-FFF2-40B4-BE49-F238E27FC236}">
                <a16:creationId xmlns:a16="http://schemas.microsoft.com/office/drawing/2014/main" id="{41028208-8E6A-4F48-AB75-B1723B3DEE61}"/>
              </a:ext>
            </a:extLst>
          </p:cNvPr>
          <p:cNvSpPr>
            <a:spLocks noGrp="1"/>
          </p:cNvSpPr>
          <p:nvPr>
            <p:ph type="body" sz="quarter" idx="13" hasCustomPrompt="1"/>
          </p:nvPr>
        </p:nvSpPr>
        <p:spPr>
          <a:xfrm>
            <a:off x="2540753" y="2833476"/>
            <a:ext cx="2121108" cy="207328"/>
          </a:xfrm>
        </p:spPr>
        <p:txBody>
          <a:bodyPr/>
          <a:lstStyle>
            <a:lvl1pPr marL="0" indent="0">
              <a:buNone/>
              <a:defRPr sz="1200"/>
            </a:lvl1pPr>
            <a:lvl2pPr marL="221157" indent="0">
              <a:buNone/>
              <a:defRPr sz="1209"/>
            </a:lvl2pPr>
            <a:lvl3pPr marL="469958" indent="0">
              <a:buNone/>
              <a:defRPr sz="1209"/>
            </a:lvl3pPr>
            <a:lvl4pPr marL="635826" indent="0">
              <a:buNone/>
              <a:defRPr sz="1209"/>
            </a:lvl4pPr>
            <a:lvl5pPr marL="635826" indent="0">
              <a:buNone/>
              <a:defRPr sz="1209"/>
            </a:lvl5pPr>
          </a:lstStyle>
          <a:p>
            <a:pPr lvl="0"/>
            <a:r>
              <a:rPr lang="en-US" dirty="0"/>
              <a:t>Speaker name (pronouns)</a:t>
            </a:r>
          </a:p>
        </p:txBody>
      </p:sp>
      <p:sp>
        <p:nvSpPr>
          <p:cNvPr id="8" name="Text Placeholder 7">
            <a:extLst>
              <a:ext uri="{FF2B5EF4-FFF2-40B4-BE49-F238E27FC236}">
                <a16:creationId xmlns:a16="http://schemas.microsoft.com/office/drawing/2014/main" id="{338A6CC6-CFD6-4AE0-BFB3-DB4EE355B28D}"/>
              </a:ext>
            </a:extLst>
          </p:cNvPr>
          <p:cNvSpPr>
            <a:spLocks noGrp="1"/>
          </p:cNvSpPr>
          <p:nvPr>
            <p:ph type="body" sz="quarter" idx="14" hasCustomPrompt="1"/>
          </p:nvPr>
        </p:nvSpPr>
        <p:spPr>
          <a:xfrm>
            <a:off x="2540753" y="3040803"/>
            <a:ext cx="2121108" cy="484724"/>
          </a:xfrm>
        </p:spPr>
        <p:txBody>
          <a:bodyPr/>
          <a:lstStyle>
            <a:lvl1pPr marL="0" indent="0">
              <a:spcAft>
                <a:spcPts val="181"/>
              </a:spcAft>
              <a:buNone/>
              <a:defRPr sz="1000"/>
            </a:lvl1pPr>
            <a:lvl2pPr marL="221157" indent="0">
              <a:buNone/>
              <a:defRPr sz="1209"/>
            </a:lvl2pPr>
            <a:lvl3pPr marL="469958" indent="0">
              <a:buNone/>
              <a:defRPr sz="1209"/>
            </a:lvl3pPr>
            <a:lvl4pPr marL="635826" indent="0">
              <a:buNone/>
              <a:defRPr sz="1209"/>
            </a:lvl4pPr>
            <a:lvl5pPr marL="635826" indent="0">
              <a:buNone/>
              <a:defRPr sz="1209"/>
            </a:lvl5pPr>
          </a:lstStyle>
          <a:p>
            <a:pPr lvl="0"/>
            <a:r>
              <a:rPr lang="en-US" dirty="0"/>
              <a:t>Job title </a:t>
            </a:r>
            <a:br>
              <a:rPr lang="en-US" dirty="0"/>
            </a:br>
            <a:r>
              <a:rPr lang="en-US" dirty="0"/>
              <a:t>Company</a:t>
            </a:r>
          </a:p>
        </p:txBody>
      </p:sp>
      <p:sp>
        <p:nvSpPr>
          <p:cNvPr id="6" name="Text Placeholder 5">
            <a:extLst>
              <a:ext uri="{FF2B5EF4-FFF2-40B4-BE49-F238E27FC236}">
                <a16:creationId xmlns:a16="http://schemas.microsoft.com/office/drawing/2014/main" id="{5FC22D29-44FB-4743-8127-50AC5248D55F}"/>
              </a:ext>
            </a:extLst>
          </p:cNvPr>
          <p:cNvSpPr>
            <a:spLocks noGrp="1"/>
          </p:cNvSpPr>
          <p:nvPr>
            <p:ph type="body" sz="quarter" idx="15" hasCustomPrompt="1"/>
          </p:nvPr>
        </p:nvSpPr>
        <p:spPr>
          <a:xfrm>
            <a:off x="4884235" y="2833476"/>
            <a:ext cx="2121108" cy="207328"/>
          </a:xfrm>
        </p:spPr>
        <p:txBody>
          <a:bodyPr/>
          <a:lstStyle>
            <a:lvl1pPr marL="0" indent="0">
              <a:buNone/>
              <a:defRPr sz="1200"/>
            </a:lvl1pPr>
            <a:lvl2pPr>
              <a:defRPr sz="1209"/>
            </a:lvl2pPr>
            <a:lvl3pPr>
              <a:defRPr sz="1209"/>
            </a:lvl3pPr>
            <a:lvl4pPr>
              <a:defRPr sz="1209"/>
            </a:lvl4pPr>
            <a:lvl5pPr>
              <a:defRPr sz="1209"/>
            </a:lvl5pPr>
          </a:lstStyle>
          <a:p>
            <a:pPr lvl="0"/>
            <a:r>
              <a:rPr lang="en-US" dirty="0"/>
              <a:t>Speaker name (pronouns)</a:t>
            </a:r>
          </a:p>
        </p:txBody>
      </p:sp>
      <p:sp>
        <p:nvSpPr>
          <p:cNvPr id="14" name="Text Placeholder 13">
            <a:extLst>
              <a:ext uri="{FF2B5EF4-FFF2-40B4-BE49-F238E27FC236}">
                <a16:creationId xmlns:a16="http://schemas.microsoft.com/office/drawing/2014/main" id="{FEEED678-F023-4A95-BDA9-3891765008C5}"/>
              </a:ext>
            </a:extLst>
          </p:cNvPr>
          <p:cNvSpPr>
            <a:spLocks noGrp="1"/>
          </p:cNvSpPr>
          <p:nvPr>
            <p:ph type="body" sz="quarter" idx="16" hasCustomPrompt="1"/>
          </p:nvPr>
        </p:nvSpPr>
        <p:spPr>
          <a:xfrm>
            <a:off x="4884235" y="3040803"/>
            <a:ext cx="2121386" cy="484724"/>
          </a:xfrm>
        </p:spPr>
        <p:txBody>
          <a:bodyPr/>
          <a:lstStyle>
            <a:lvl1pPr marL="0" indent="0">
              <a:spcAft>
                <a:spcPts val="181"/>
              </a:spcAft>
              <a:buNone/>
              <a:defRPr sz="1000"/>
            </a:lvl1pPr>
            <a:lvl2pPr marL="221157" indent="0">
              <a:buNone/>
              <a:defRPr sz="1209"/>
            </a:lvl2pPr>
            <a:lvl3pPr marL="469958" indent="0">
              <a:buNone/>
              <a:defRPr sz="1209"/>
            </a:lvl3pPr>
            <a:lvl4pPr marL="635826" indent="0">
              <a:buNone/>
              <a:defRPr sz="1209"/>
            </a:lvl4pPr>
            <a:lvl5pPr marL="635826" indent="0">
              <a:buNone/>
              <a:defRPr sz="1209"/>
            </a:lvl5pPr>
          </a:lstStyle>
          <a:p>
            <a:pPr lvl="0"/>
            <a:r>
              <a:rPr lang="en-US" dirty="0"/>
              <a:t>Job title </a:t>
            </a:r>
            <a:br>
              <a:rPr lang="en-US" dirty="0"/>
            </a:br>
            <a:r>
              <a:rPr lang="en-US" dirty="0"/>
              <a:t>Company</a:t>
            </a:r>
          </a:p>
        </p:txBody>
      </p:sp>
      <p:sp>
        <p:nvSpPr>
          <p:cNvPr id="16" name="Text Placeholder 8">
            <a:extLst>
              <a:ext uri="{FF2B5EF4-FFF2-40B4-BE49-F238E27FC236}">
                <a16:creationId xmlns:a16="http://schemas.microsoft.com/office/drawing/2014/main" id="{B7BC778F-01A3-4459-9342-87E578B9086F}"/>
              </a:ext>
            </a:extLst>
          </p:cNvPr>
          <p:cNvSpPr>
            <a:spLocks noGrp="1"/>
          </p:cNvSpPr>
          <p:nvPr>
            <p:ph type="body" sz="quarter" idx="10" hasCustomPrompt="1"/>
          </p:nvPr>
        </p:nvSpPr>
        <p:spPr>
          <a:xfrm>
            <a:off x="201360" y="2833476"/>
            <a:ext cx="2118416" cy="204090"/>
          </a:xfrm>
        </p:spPr>
        <p:txBody>
          <a:bodyPr/>
          <a:lstStyle>
            <a:lvl1pPr marL="0" indent="0">
              <a:buNone/>
              <a:defRPr sz="1200" b="0" cap="none" spc="0" baseline="0">
                <a:solidFill>
                  <a:schemeClr val="tx1"/>
                </a:solidFill>
              </a:defRPr>
            </a:lvl1pPr>
          </a:lstStyle>
          <a:p>
            <a:pPr lvl="0"/>
            <a:r>
              <a:rPr lang="en-US" dirty="0"/>
              <a:t>Speaker name (pronouns)</a:t>
            </a:r>
          </a:p>
        </p:txBody>
      </p:sp>
      <p:pic>
        <p:nvPicPr>
          <p:cNvPr id="4" name="图片 3">
            <a:extLst>
              <a:ext uri="{FF2B5EF4-FFF2-40B4-BE49-F238E27FC236}">
                <a16:creationId xmlns:a16="http://schemas.microsoft.com/office/drawing/2014/main" id="{3857DE6D-48CE-6102-4B42-118DD34DE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37" y="171684"/>
            <a:ext cx="627236" cy="183989"/>
          </a:xfrm>
          <a:prstGeom prst="rect">
            <a:avLst/>
          </a:prstGeom>
        </p:spPr>
      </p:pic>
      <p:pic>
        <p:nvPicPr>
          <p:cNvPr id="11" name="图形 10">
            <a:extLst>
              <a:ext uri="{FF2B5EF4-FFF2-40B4-BE49-F238E27FC236}">
                <a16:creationId xmlns:a16="http://schemas.microsoft.com/office/drawing/2014/main" id="{3990C38C-838D-8AFE-F4D1-EEAC309994E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415677" y="199201"/>
            <a:ext cx="946415" cy="135533"/>
          </a:xfrm>
          <a:prstGeom prst="rect">
            <a:avLst/>
          </a:prstGeom>
        </p:spPr>
      </p:pic>
    </p:spTree>
    <p:extLst>
      <p:ext uri="{BB962C8B-B14F-4D97-AF65-F5344CB8AC3E}">
        <p14:creationId xmlns:p14="http://schemas.microsoft.com/office/powerpoint/2010/main" val="298427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xmlns:a14="http://schemas.microsoft.com/office/drawing/2010/main">
      <p:transition spd="med">
        <p:fade/>
      </p:transition>
    </mc:Fallback>
  </mc:AlternateContent>
  <p:extLst>
    <p:ext uri="{DCECCB84-F9BA-43D5-87BE-67443E8EF086}">
      <p15:sldGuideLst xmlns:p15="http://schemas.microsoft.com/office/powerpoint/2012/main">
        <p15:guide id="1" orient="horz" pos="987">
          <p15:clr>
            <a:srgbClr val="FBAE40"/>
          </p15:clr>
        </p15:guide>
        <p15:guide id="2" orient="horz" pos="551">
          <p15:clr>
            <a:srgbClr val="FBAE40"/>
          </p15:clr>
        </p15:guide>
        <p15:guide id="3" orient="horz" pos="755">
          <p15:clr>
            <a:srgbClr val="FBAE40"/>
          </p15:clr>
        </p15:guide>
        <p15:guide id="4" orient="horz" pos="1785">
          <p15:clr>
            <a:srgbClr val="FBAE40"/>
          </p15:clr>
        </p15:guide>
        <p15:guide id="5" orient="horz" pos="191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6AAB82A1-A595-77A5-870E-5BA98F9FB8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86" y="0"/>
            <a:ext cx="7595415" cy="4146550"/>
          </a:xfrm>
          <a:prstGeom prst="rect">
            <a:avLst/>
          </a:prstGeom>
        </p:spPr>
      </p:pic>
      <p:sp>
        <p:nvSpPr>
          <p:cNvPr id="2" name="Title 1">
            <a:extLst>
              <a:ext uri="{FF2B5EF4-FFF2-40B4-BE49-F238E27FC236}">
                <a16:creationId xmlns:a16="http://schemas.microsoft.com/office/drawing/2014/main" id="{84FF2881-D2E8-49D2-8B78-CB1047EB1462}"/>
              </a:ext>
            </a:extLst>
          </p:cNvPr>
          <p:cNvSpPr>
            <a:spLocks noGrp="1"/>
          </p:cNvSpPr>
          <p:nvPr>
            <p:ph type="title" hasCustomPrompt="1"/>
          </p:nvPr>
        </p:nvSpPr>
        <p:spPr/>
        <p:txBody>
          <a:bodyPr/>
          <a:lstStyle>
            <a:lvl1pPr>
              <a:lnSpc>
                <a:spcPct val="100000"/>
              </a:lnSpc>
              <a:defRPr/>
            </a:lvl1pPr>
          </a:lstStyle>
          <a:p>
            <a:r>
              <a:rPr lang="en-US" dirty="0"/>
              <a:t>Agenda layout</a:t>
            </a:r>
          </a:p>
        </p:txBody>
      </p:sp>
      <p:sp>
        <p:nvSpPr>
          <p:cNvPr id="8" name="Text Placeholder 7">
            <a:extLst>
              <a:ext uri="{FF2B5EF4-FFF2-40B4-BE49-F238E27FC236}">
                <a16:creationId xmlns:a16="http://schemas.microsoft.com/office/drawing/2014/main" id="{08F528FD-2214-4EDA-8CE8-B0274D78AE41}"/>
              </a:ext>
            </a:extLst>
          </p:cNvPr>
          <p:cNvSpPr>
            <a:spLocks noGrp="1"/>
          </p:cNvSpPr>
          <p:nvPr>
            <p:ph type="body" sz="quarter" idx="10" hasCustomPrompt="1"/>
          </p:nvPr>
        </p:nvSpPr>
        <p:spPr>
          <a:xfrm>
            <a:off x="190064" y="899380"/>
            <a:ext cx="7222411" cy="2855551"/>
          </a:xfrm>
        </p:spPr>
        <p:txBody>
          <a:bodyPr/>
          <a:lstStyle>
            <a:lvl1pPr marL="0" indent="0">
              <a:spcAft>
                <a:spcPts val="1814"/>
              </a:spcAft>
              <a:buNone/>
              <a:defRPr sz="1600"/>
            </a:lvl1pPr>
            <a:lvl2pPr marL="0" indent="0">
              <a:spcAft>
                <a:spcPts val="1814"/>
              </a:spcAft>
              <a:buNone/>
              <a:defRPr sz="1600"/>
            </a:lvl2pPr>
            <a:lvl3pPr marL="0" indent="0">
              <a:spcAft>
                <a:spcPts val="1814"/>
              </a:spcAft>
              <a:buNone/>
              <a:defRPr sz="1600"/>
            </a:lvl3pPr>
            <a:lvl4pPr marL="0" indent="0">
              <a:spcAft>
                <a:spcPts val="1814"/>
              </a:spcAft>
              <a:buNone/>
              <a:defRPr sz="1600"/>
            </a:lvl4pPr>
            <a:lvl5pPr marL="0" indent="0">
              <a:spcAft>
                <a:spcPts val="1814"/>
              </a:spcAft>
              <a:buNone/>
              <a:defRPr sz="1600"/>
            </a:lvl5pPr>
          </a:lstStyle>
          <a:p>
            <a:pPr lvl="0"/>
            <a:r>
              <a:rPr lang="en-US" dirty="0"/>
              <a:t>Enter agenda items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组合 2">
            <a:extLst>
              <a:ext uri="{FF2B5EF4-FFF2-40B4-BE49-F238E27FC236}">
                <a16:creationId xmlns:a16="http://schemas.microsoft.com/office/drawing/2014/main" id="{F18D947C-1E21-FEAD-7F04-ECAA7DFD42BE}"/>
              </a:ext>
            </a:extLst>
          </p:cNvPr>
          <p:cNvGrpSpPr/>
          <p:nvPr userDrawn="1"/>
        </p:nvGrpSpPr>
        <p:grpSpPr>
          <a:xfrm>
            <a:off x="240137" y="3862250"/>
            <a:ext cx="7163962" cy="154174"/>
            <a:chOff x="240137" y="3775587"/>
            <a:chExt cx="8763022" cy="188587"/>
          </a:xfrm>
        </p:grpSpPr>
        <p:pic>
          <p:nvPicPr>
            <p:cNvPr id="4" name="图片 3">
              <a:extLst>
                <a:ext uri="{FF2B5EF4-FFF2-40B4-BE49-F238E27FC236}">
                  <a16:creationId xmlns:a16="http://schemas.microsoft.com/office/drawing/2014/main" id="{BFD65871-A8E9-42DD-7AD4-3456F1979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37" y="3775587"/>
              <a:ext cx="642912" cy="188587"/>
            </a:xfrm>
            <a:prstGeom prst="rect">
              <a:avLst/>
            </a:prstGeom>
          </p:spPr>
        </p:pic>
        <p:pic>
          <p:nvPicPr>
            <p:cNvPr id="5" name="图形 4">
              <a:extLst>
                <a:ext uri="{FF2B5EF4-FFF2-40B4-BE49-F238E27FC236}">
                  <a16:creationId xmlns:a16="http://schemas.microsoft.com/office/drawing/2014/main" id="{1817D383-87FF-3C43-E99B-D243B9E5A8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85477" y="3861398"/>
              <a:ext cx="717682" cy="102776"/>
            </a:xfrm>
            <a:prstGeom prst="rect">
              <a:avLst/>
            </a:prstGeom>
          </p:spPr>
        </p:pic>
      </p:grpSp>
    </p:spTree>
    <p:extLst>
      <p:ext uri="{BB962C8B-B14F-4D97-AF65-F5344CB8AC3E}">
        <p14:creationId xmlns:p14="http://schemas.microsoft.com/office/powerpoint/2010/main" val="42728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1306">
          <p15:clr>
            <a:srgbClr val="FBAE40"/>
          </p15:clr>
        </p15:guide>
        <p15:guide id="2" pos="2395">
          <p15:clr>
            <a:srgbClr val="FBAE40"/>
          </p15:clr>
        </p15:guide>
        <p15:guide id="3" orient="horz" pos="56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C9AD9C57-7D86-F78B-5AB2-F809E5088A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602538" cy="4146550"/>
          </a:xfrm>
          <a:prstGeom prst="rect">
            <a:avLst/>
          </a:prstGeom>
        </p:spPr>
      </p:pic>
      <p:pic>
        <p:nvPicPr>
          <p:cNvPr id="6" name="图片 5">
            <a:extLst>
              <a:ext uri="{FF2B5EF4-FFF2-40B4-BE49-F238E27FC236}">
                <a16:creationId xmlns:a16="http://schemas.microsoft.com/office/drawing/2014/main" id="{4B92C79E-7002-3FBC-DE89-E761929CBF1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86" y="0"/>
            <a:ext cx="7595415" cy="4146550"/>
          </a:xfrm>
          <a:prstGeom prst="rect">
            <a:avLst/>
          </a:prstGeom>
        </p:spPr>
      </p:pic>
      <p:sp>
        <p:nvSpPr>
          <p:cNvPr id="2" name="Title 1">
            <a:extLst>
              <a:ext uri="{FF2B5EF4-FFF2-40B4-BE49-F238E27FC236}">
                <a16:creationId xmlns:a16="http://schemas.microsoft.com/office/drawing/2014/main" id="{0B74A0A7-8179-4372-9B34-1C263E88A129}"/>
              </a:ext>
            </a:extLst>
          </p:cNvPr>
          <p:cNvSpPr>
            <a:spLocks noGrp="1"/>
          </p:cNvSpPr>
          <p:nvPr>
            <p:ph type="title" hasCustomPrompt="1"/>
          </p:nvPr>
        </p:nvSpPr>
        <p:spPr/>
        <p:txBody>
          <a:bodyPr/>
          <a:lstStyle>
            <a:lvl1pPr>
              <a:lnSpc>
                <a:spcPct val="100000"/>
              </a:lnSpc>
              <a:defRPr/>
            </a:lvl1pPr>
          </a:lstStyle>
          <a:p>
            <a:r>
              <a:rPr lang="en-US" dirty="0"/>
              <a:t>Title only layout</a:t>
            </a:r>
          </a:p>
        </p:txBody>
      </p:sp>
      <p:grpSp>
        <p:nvGrpSpPr>
          <p:cNvPr id="5" name="组合 4">
            <a:extLst>
              <a:ext uri="{FF2B5EF4-FFF2-40B4-BE49-F238E27FC236}">
                <a16:creationId xmlns:a16="http://schemas.microsoft.com/office/drawing/2014/main" id="{5BED09E2-3EF4-EE81-CF5A-010147245B96}"/>
              </a:ext>
            </a:extLst>
          </p:cNvPr>
          <p:cNvGrpSpPr/>
          <p:nvPr userDrawn="1"/>
        </p:nvGrpSpPr>
        <p:grpSpPr>
          <a:xfrm>
            <a:off x="240137" y="3862250"/>
            <a:ext cx="7163962" cy="154174"/>
            <a:chOff x="240137" y="3775587"/>
            <a:chExt cx="8763022" cy="188587"/>
          </a:xfrm>
        </p:grpSpPr>
        <p:pic>
          <p:nvPicPr>
            <p:cNvPr id="7" name="图片 6">
              <a:extLst>
                <a:ext uri="{FF2B5EF4-FFF2-40B4-BE49-F238E27FC236}">
                  <a16:creationId xmlns:a16="http://schemas.microsoft.com/office/drawing/2014/main" id="{4AA4FEAB-AFF0-3AB3-2981-44443CAB01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137" y="3775587"/>
              <a:ext cx="642912" cy="188587"/>
            </a:xfrm>
            <a:prstGeom prst="rect">
              <a:avLst/>
            </a:prstGeom>
          </p:spPr>
        </p:pic>
        <p:pic>
          <p:nvPicPr>
            <p:cNvPr id="8" name="图形 7">
              <a:extLst>
                <a:ext uri="{FF2B5EF4-FFF2-40B4-BE49-F238E27FC236}">
                  <a16:creationId xmlns:a16="http://schemas.microsoft.com/office/drawing/2014/main" id="{2FBECD47-DC49-CD2C-E2A1-C4AD885880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85477" y="3861398"/>
              <a:ext cx="717682" cy="102776"/>
            </a:xfrm>
            <a:prstGeom prst="rect">
              <a:avLst/>
            </a:prstGeom>
          </p:spPr>
        </p:pic>
      </p:grpSp>
    </p:spTree>
    <p:extLst>
      <p:ext uri="{BB962C8B-B14F-4D97-AF65-F5344CB8AC3E}">
        <p14:creationId xmlns:p14="http://schemas.microsoft.com/office/powerpoint/2010/main" val="297474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1306">
          <p15:clr>
            <a:srgbClr val="FBAE40"/>
          </p15:clr>
        </p15:guide>
        <p15:guide id="2" pos="239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C9AD9C57-7D86-F78B-5AB2-F809E5088A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602538" cy="4146550"/>
          </a:xfrm>
          <a:prstGeom prst="rect">
            <a:avLst/>
          </a:prstGeom>
        </p:spPr>
      </p:pic>
      <p:sp>
        <p:nvSpPr>
          <p:cNvPr id="2" name="Title 1">
            <a:extLst>
              <a:ext uri="{FF2B5EF4-FFF2-40B4-BE49-F238E27FC236}">
                <a16:creationId xmlns:a16="http://schemas.microsoft.com/office/drawing/2014/main" id="{0B74A0A7-8179-4372-9B34-1C263E88A129}"/>
              </a:ext>
            </a:extLst>
          </p:cNvPr>
          <p:cNvSpPr>
            <a:spLocks noGrp="1"/>
          </p:cNvSpPr>
          <p:nvPr>
            <p:ph type="title" hasCustomPrompt="1"/>
          </p:nvPr>
        </p:nvSpPr>
        <p:spPr/>
        <p:txBody>
          <a:bodyPr/>
          <a:lstStyle>
            <a:lvl1pPr>
              <a:lnSpc>
                <a:spcPct val="100000"/>
              </a:lnSpc>
              <a:defRPr/>
            </a:lvl1pPr>
          </a:lstStyle>
          <a:p>
            <a:r>
              <a:rPr lang="en-US" dirty="0"/>
              <a:t>Title only layout</a:t>
            </a:r>
          </a:p>
        </p:txBody>
      </p:sp>
      <p:grpSp>
        <p:nvGrpSpPr>
          <p:cNvPr id="6" name="组合 5">
            <a:extLst>
              <a:ext uri="{FF2B5EF4-FFF2-40B4-BE49-F238E27FC236}">
                <a16:creationId xmlns:a16="http://schemas.microsoft.com/office/drawing/2014/main" id="{DAD7E110-1C93-AFC6-B973-AAABD80E4906}"/>
              </a:ext>
            </a:extLst>
          </p:cNvPr>
          <p:cNvGrpSpPr/>
          <p:nvPr userDrawn="1"/>
        </p:nvGrpSpPr>
        <p:grpSpPr>
          <a:xfrm>
            <a:off x="240137" y="3862250"/>
            <a:ext cx="7163962" cy="154174"/>
            <a:chOff x="240137" y="3775587"/>
            <a:chExt cx="8763022" cy="188587"/>
          </a:xfrm>
        </p:grpSpPr>
        <p:pic>
          <p:nvPicPr>
            <p:cNvPr id="8" name="图片 7">
              <a:extLst>
                <a:ext uri="{FF2B5EF4-FFF2-40B4-BE49-F238E27FC236}">
                  <a16:creationId xmlns:a16="http://schemas.microsoft.com/office/drawing/2014/main" id="{876707AD-84E2-D159-438B-246DDF145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37" y="3775587"/>
              <a:ext cx="642912" cy="188587"/>
            </a:xfrm>
            <a:prstGeom prst="rect">
              <a:avLst/>
            </a:prstGeom>
          </p:spPr>
        </p:pic>
        <p:pic>
          <p:nvPicPr>
            <p:cNvPr id="9" name="图形 8">
              <a:extLst>
                <a:ext uri="{FF2B5EF4-FFF2-40B4-BE49-F238E27FC236}">
                  <a16:creationId xmlns:a16="http://schemas.microsoft.com/office/drawing/2014/main" id="{1EAD76F7-CD0F-22A8-DE18-546C0C1E93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85477" y="3861398"/>
              <a:ext cx="717682" cy="102776"/>
            </a:xfrm>
            <a:prstGeom prst="rect">
              <a:avLst/>
            </a:prstGeom>
          </p:spPr>
        </p:pic>
      </p:grpSp>
    </p:spTree>
    <p:extLst>
      <p:ext uri="{BB962C8B-B14F-4D97-AF65-F5344CB8AC3E}">
        <p14:creationId xmlns:p14="http://schemas.microsoft.com/office/powerpoint/2010/main" val="293403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1306">
          <p15:clr>
            <a:srgbClr val="FBAE40"/>
          </p15:clr>
        </p15:guide>
        <p15:guide id="2" pos="239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3D2E946B-1CCE-9629-19C1-41ECF02FEE15}"/>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0"/>
            <a:ext cx="7604201" cy="4146550"/>
          </a:xfrm>
          <a:prstGeom prst="rect">
            <a:avLst/>
          </a:prstGeom>
        </p:spPr>
      </p:pic>
      <p:sp>
        <p:nvSpPr>
          <p:cNvPr id="2" name="Title Placeholder 1">
            <a:extLst>
              <a:ext uri="{FF2B5EF4-FFF2-40B4-BE49-F238E27FC236}">
                <a16:creationId xmlns:a16="http://schemas.microsoft.com/office/drawing/2014/main" id="{3CA7BDA7-D1B9-479F-9FCC-3CCDB7DF0104}"/>
              </a:ext>
            </a:extLst>
          </p:cNvPr>
          <p:cNvSpPr>
            <a:spLocks noGrp="1"/>
          </p:cNvSpPr>
          <p:nvPr>
            <p:ph type="title"/>
          </p:nvPr>
        </p:nvSpPr>
        <p:spPr>
          <a:xfrm>
            <a:off x="190064" y="147703"/>
            <a:ext cx="7222411" cy="437691"/>
          </a:xfrm>
          <a:prstGeom prst="rect">
            <a:avLst/>
          </a:prstGeom>
        </p:spPr>
        <p:txBody>
          <a:bodyPr vert="horz" lIns="0" tIns="146304" rIns="91440" bIns="146304" rtlCol="0" anchor="ctr" anchorCtr="0">
            <a:noAutofit/>
          </a:bodyPr>
          <a:lstStyle/>
          <a:p>
            <a:r>
              <a:rPr lang="zh-CN" altLang="en-US" dirty="0"/>
              <a:t>单击此处编辑母版标题样式</a:t>
            </a:r>
            <a:endParaRPr lang="en-US" dirty="0"/>
          </a:p>
        </p:txBody>
      </p:sp>
      <p:sp>
        <p:nvSpPr>
          <p:cNvPr id="3" name="Text Placeholder 2">
            <a:extLst>
              <a:ext uri="{FF2B5EF4-FFF2-40B4-BE49-F238E27FC236}">
                <a16:creationId xmlns:a16="http://schemas.microsoft.com/office/drawing/2014/main" id="{75608E3F-F69E-4206-926A-74AF169DA355}"/>
              </a:ext>
            </a:extLst>
          </p:cNvPr>
          <p:cNvSpPr>
            <a:spLocks noGrp="1"/>
          </p:cNvSpPr>
          <p:nvPr>
            <p:ph type="body" idx="1"/>
          </p:nvPr>
        </p:nvSpPr>
        <p:spPr>
          <a:xfrm>
            <a:off x="190064" y="899380"/>
            <a:ext cx="7222411" cy="2849931"/>
          </a:xfrm>
          <a:prstGeom prst="rect">
            <a:avLst/>
          </a:prstGeom>
        </p:spPr>
        <p:txBody>
          <a:bodyPr vert="horz" lIns="0" tIns="45720" rIns="91440" bIns="45720" rtlCol="0">
            <a:no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a:extLst>
              <a:ext uri="{FF2B5EF4-FFF2-40B4-BE49-F238E27FC236}">
                <a16:creationId xmlns:a16="http://schemas.microsoft.com/office/drawing/2014/main" id="{2C421207-EDD0-419F-AD90-363E529A7FB3}"/>
              </a:ext>
            </a:extLst>
          </p:cNvPr>
          <p:cNvSpPr>
            <a:spLocks noGrp="1"/>
          </p:cNvSpPr>
          <p:nvPr>
            <p:ph type="dt" sz="half" idx="2"/>
          </p:nvPr>
        </p:nvSpPr>
        <p:spPr>
          <a:xfrm>
            <a:off x="308853" y="4202221"/>
            <a:ext cx="1710571" cy="220766"/>
          </a:xfrm>
          <a:prstGeom prst="rect">
            <a:avLst/>
          </a:prstGeom>
        </p:spPr>
        <p:txBody>
          <a:bodyPr vert="horz" lIns="91440" tIns="45720" rIns="91440" bIns="45720" rtlCol="0" anchor="ctr"/>
          <a:lstStyle>
            <a:lvl1pPr algn="l">
              <a:defRPr sz="484">
                <a:solidFill>
                  <a:schemeClr val="tx1">
                    <a:tint val="75000"/>
                  </a:schemeClr>
                </a:solidFill>
                <a:latin typeface="+mn-lt"/>
              </a:defRPr>
            </a:lvl1pPr>
          </a:lstStyle>
          <a:p>
            <a:fld id="{7D8F9D1D-752B-4C1C-BFCB-173FBF3D9473}" type="datetime1">
              <a:rPr lang="en-US" smtClean="0"/>
              <a:pPr/>
              <a:t>9/20/22</a:t>
            </a:fld>
            <a:endParaRPr lang="en-US" dirty="0"/>
          </a:p>
        </p:txBody>
      </p:sp>
      <p:sp>
        <p:nvSpPr>
          <p:cNvPr id="5" name="Footer Placeholder 4">
            <a:extLst>
              <a:ext uri="{FF2B5EF4-FFF2-40B4-BE49-F238E27FC236}">
                <a16:creationId xmlns:a16="http://schemas.microsoft.com/office/drawing/2014/main" id="{6538A08E-98A2-40FF-904D-850237B65E67}"/>
              </a:ext>
            </a:extLst>
          </p:cNvPr>
          <p:cNvSpPr>
            <a:spLocks noGrp="1"/>
          </p:cNvSpPr>
          <p:nvPr>
            <p:ph type="ftr" sz="quarter" idx="3"/>
          </p:nvPr>
        </p:nvSpPr>
        <p:spPr>
          <a:xfrm>
            <a:off x="2518341" y="4190702"/>
            <a:ext cx="2565857" cy="220766"/>
          </a:xfrm>
          <a:prstGeom prst="rect">
            <a:avLst/>
          </a:prstGeom>
        </p:spPr>
        <p:txBody>
          <a:bodyPr vert="horz" lIns="91440" tIns="45720" rIns="91440" bIns="45720" rtlCol="0" anchor="ctr"/>
          <a:lstStyle>
            <a:lvl1pPr algn="ctr">
              <a:defRPr sz="484">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76B9D209-B6E5-4F8E-B143-ECB5E06E0026}"/>
              </a:ext>
            </a:extLst>
          </p:cNvPr>
          <p:cNvSpPr>
            <a:spLocks noGrp="1"/>
          </p:cNvSpPr>
          <p:nvPr>
            <p:ph type="sldNum" sz="quarter" idx="4"/>
          </p:nvPr>
        </p:nvSpPr>
        <p:spPr>
          <a:xfrm>
            <a:off x="5701904" y="4202221"/>
            <a:ext cx="1710571" cy="220766"/>
          </a:xfrm>
          <a:prstGeom prst="rect">
            <a:avLst/>
          </a:prstGeom>
        </p:spPr>
        <p:txBody>
          <a:bodyPr vert="horz" lIns="91440" tIns="45720" rIns="91440" bIns="45720" rtlCol="0" anchor="ctr"/>
          <a:lstStyle>
            <a:lvl1pPr algn="r">
              <a:defRPr sz="484">
                <a:solidFill>
                  <a:schemeClr val="tx1">
                    <a:tint val="75000"/>
                  </a:schemeClr>
                </a:solidFill>
                <a:latin typeface="+mn-lt"/>
              </a:defRPr>
            </a:lvl1pPr>
          </a:lstStyle>
          <a:p>
            <a:fld id="{A7B5A187-8EC0-4BDE-9A26-B762BCE88E36}" type="slidenum">
              <a:rPr lang="en-US" smtClean="0"/>
              <a:pPr/>
              <a:t>‹#›</a:t>
            </a:fld>
            <a:endParaRPr lang="en-US" dirty="0"/>
          </a:p>
        </p:txBody>
      </p:sp>
      <p:grpSp>
        <p:nvGrpSpPr>
          <p:cNvPr id="7" name="组合 6">
            <a:extLst>
              <a:ext uri="{FF2B5EF4-FFF2-40B4-BE49-F238E27FC236}">
                <a16:creationId xmlns:a16="http://schemas.microsoft.com/office/drawing/2014/main" id="{404952B1-227C-1522-C7DA-C8E6BD6DBA49}"/>
              </a:ext>
            </a:extLst>
          </p:cNvPr>
          <p:cNvGrpSpPr/>
          <p:nvPr userDrawn="1"/>
        </p:nvGrpSpPr>
        <p:grpSpPr>
          <a:xfrm>
            <a:off x="240137" y="3862250"/>
            <a:ext cx="7163962" cy="154174"/>
            <a:chOff x="240137" y="3775587"/>
            <a:chExt cx="8763022" cy="188587"/>
          </a:xfrm>
        </p:grpSpPr>
        <p:pic>
          <p:nvPicPr>
            <p:cNvPr id="8" name="图片 7">
              <a:extLst>
                <a:ext uri="{FF2B5EF4-FFF2-40B4-BE49-F238E27FC236}">
                  <a16:creationId xmlns:a16="http://schemas.microsoft.com/office/drawing/2014/main" id="{C53A00B3-5617-6E64-A860-2AB4E175137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0137" y="3775587"/>
              <a:ext cx="642912" cy="188587"/>
            </a:xfrm>
            <a:prstGeom prst="rect">
              <a:avLst/>
            </a:prstGeom>
          </p:spPr>
        </p:pic>
        <p:pic>
          <p:nvPicPr>
            <p:cNvPr id="9" name="图形 8">
              <a:extLst>
                <a:ext uri="{FF2B5EF4-FFF2-40B4-BE49-F238E27FC236}">
                  <a16:creationId xmlns:a16="http://schemas.microsoft.com/office/drawing/2014/main" id="{FD4B7FEE-F08D-49D7-565C-F9DAA34F19B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285477" y="3861398"/>
              <a:ext cx="717682" cy="102776"/>
            </a:xfrm>
            <a:prstGeom prst="rect">
              <a:avLst/>
            </a:prstGeom>
          </p:spPr>
        </p:pic>
      </p:grpSp>
    </p:spTree>
    <p:extLst>
      <p:ext uri="{BB962C8B-B14F-4D97-AF65-F5344CB8AC3E}">
        <p14:creationId xmlns:p14="http://schemas.microsoft.com/office/powerpoint/2010/main" val="3393631924"/>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Lst>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hf sldNum="0" hdr="0" ftr="0" dt="0"/>
  <p:txStyles>
    <p:titleStyle>
      <a:lvl1pPr algn="l" defTabSz="552892" rtl="0" eaLnBrk="1" latinLnBrk="0" hangingPunct="1">
        <a:lnSpc>
          <a:spcPct val="90000"/>
        </a:lnSpc>
        <a:spcBef>
          <a:spcPct val="0"/>
        </a:spcBef>
        <a:buNone/>
        <a:defRPr sz="1800" kern="1200" spc="-60" baseline="0">
          <a:solidFill>
            <a:schemeClr val="tx1"/>
          </a:solidFill>
          <a:latin typeface="+mj-lt"/>
          <a:ea typeface="+mj-ea"/>
          <a:cs typeface="+mj-cs"/>
        </a:defRPr>
      </a:lvl1pPr>
    </p:titleStyle>
    <p:bodyStyle>
      <a:lvl1pPr marL="138223" indent="-138223" algn="l" defTabSz="552892" rtl="0" eaLnBrk="1" latinLnBrk="0" hangingPunct="1">
        <a:lnSpc>
          <a:spcPct val="90000"/>
        </a:lnSpc>
        <a:spcBef>
          <a:spcPts val="0"/>
        </a:spcBef>
        <a:spcAft>
          <a:spcPts val="726"/>
        </a:spcAft>
        <a:buClr>
          <a:schemeClr val="tx1"/>
        </a:buClr>
        <a:buSzPct val="90000"/>
        <a:buFont typeface="Amazon Ember" panose="020B0603020204020204" pitchFamily="34" charset="0"/>
        <a:buChar char="•"/>
        <a:defRPr sz="1600" kern="1200">
          <a:solidFill>
            <a:schemeClr val="tx1"/>
          </a:solidFill>
          <a:latin typeface="+mn-lt"/>
          <a:ea typeface="+mn-ea"/>
          <a:cs typeface="+mn-cs"/>
        </a:defRPr>
      </a:lvl1pPr>
      <a:lvl2pPr marL="276446" indent="-138223" algn="l" defTabSz="552892" rtl="0" eaLnBrk="1" latinLnBrk="0" hangingPunct="1">
        <a:lnSpc>
          <a:spcPct val="90000"/>
        </a:lnSpc>
        <a:spcBef>
          <a:spcPts val="0"/>
        </a:spcBef>
        <a:spcAft>
          <a:spcPts val="726"/>
        </a:spcAft>
        <a:buClr>
          <a:schemeClr val="tx1"/>
        </a:buClr>
        <a:buSzPct val="90000"/>
        <a:buFont typeface="Wingdings" panose="05000000000000000000" pitchFamily="2" charset="2"/>
        <a:buChar char=""/>
        <a:defRPr sz="1400" kern="1200">
          <a:solidFill>
            <a:schemeClr val="tx1"/>
          </a:solidFill>
          <a:latin typeface="+mn-lt"/>
          <a:ea typeface="+mn-ea"/>
          <a:cs typeface="+mn-cs"/>
        </a:defRPr>
      </a:lvl2pPr>
      <a:lvl3pPr marL="414669" indent="-138223" algn="l" defTabSz="552892" rtl="0" eaLnBrk="1" latinLnBrk="0" hangingPunct="1">
        <a:lnSpc>
          <a:spcPct val="90000"/>
        </a:lnSpc>
        <a:spcBef>
          <a:spcPts val="0"/>
        </a:spcBef>
        <a:spcAft>
          <a:spcPts val="363"/>
        </a:spcAft>
        <a:buClr>
          <a:schemeClr val="tx1"/>
        </a:buClr>
        <a:buFont typeface="Amazon Ember" panose="020B0603020204020204" pitchFamily="34" charset="0"/>
        <a:buChar char="–"/>
        <a:defRPr sz="1200" kern="1200">
          <a:solidFill>
            <a:schemeClr val="tx1"/>
          </a:solidFill>
          <a:latin typeface="+mn-lt"/>
          <a:ea typeface="+mn-ea"/>
          <a:cs typeface="+mn-cs"/>
        </a:defRPr>
      </a:lvl3pPr>
      <a:lvl4pPr marL="552892" indent="-138223" algn="l" defTabSz="552892" rtl="0" eaLnBrk="1" latinLnBrk="0" hangingPunct="1">
        <a:lnSpc>
          <a:spcPct val="90000"/>
        </a:lnSpc>
        <a:spcBef>
          <a:spcPts val="0"/>
        </a:spcBef>
        <a:spcAft>
          <a:spcPts val="363"/>
        </a:spcAft>
        <a:buClr>
          <a:schemeClr val="tx1"/>
        </a:buClr>
        <a:buFont typeface="Amazon Ember" panose="020B0603020204020204" pitchFamily="34" charset="0"/>
        <a:buChar char="•"/>
        <a:defRPr sz="1000" kern="1200">
          <a:solidFill>
            <a:schemeClr val="tx1"/>
          </a:solidFill>
          <a:latin typeface="+mn-lt"/>
          <a:ea typeface="+mn-ea"/>
          <a:cs typeface="+mn-cs"/>
        </a:defRPr>
      </a:lvl4pPr>
      <a:lvl5pPr marL="552892" indent="-138223" algn="l" defTabSz="552892" rtl="0" eaLnBrk="1" latinLnBrk="0" hangingPunct="1">
        <a:lnSpc>
          <a:spcPct val="90000"/>
        </a:lnSpc>
        <a:spcBef>
          <a:spcPts val="0"/>
        </a:spcBef>
        <a:spcAft>
          <a:spcPts val="363"/>
        </a:spcAft>
        <a:buClr>
          <a:schemeClr val="tx1"/>
        </a:buClr>
        <a:buFont typeface="Amazon Ember" panose="020B0603020204020204" pitchFamily="34" charset="0"/>
        <a:buChar char="•"/>
        <a:defRPr sz="1000" kern="1200">
          <a:solidFill>
            <a:schemeClr val="tx1"/>
          </a:solidFill>
          <a:latin typeface="+mn-lt"/>
          <a:ea typeface="+mn-ea"/>
          <a:cs typeface="+mn-cs"/>
        </a:defRPr>
      </a:lvl5pPr>
      <a:lvl6pPr marL="1520453" indent="-138223" algn="l" defTabSz="552892" rtl="0" eaLnBrk="1" latinLnBrk="0" hangingPunct="1">
        <a:lnSpc>
          <a:spcPct val="90000"/>
        </a:lnSpc>
        <a:spcBef>
          <a:spcPts val="302"/>
        </a:spcBef>
        <a:buFont typeface="Amazon Ember" panose="020B0603020204020204" pitchFamily="34" charset="0"/>
        <a:buChar char="•"/>
        <a:defRPr sz="1088" kern="1200">
          <a:solidFill>
            <a:schemeClr val="tx1"/>
          </a:solidFill>
          <a:latin typeface="+mn-lt"/>
          <a:ea typeface="+mn-ea"/>
          <a:cs typeface="+mn-cs"/>
        </a:defRPr>
      </a:lvl6pPr>
      <a:lvl7pPr marL="1796899" indent="-138223" algn="l" defTabSz="552892" rtl="0" eaLnBrk="1" latinLnBrk="0" hangingPunct="1">
        <a:lnSpc>
          <a:spcPct val="90000"/>
        </a:lnSpc>
        <a:spcBef>
          <a:spcPts val="302"/>
        </a:spcBef>
        <a:buFont typeface="Amazon Ember" panose="020B0603020204020204" pitchFamily="34" charset="0"/>
        <a:buChar char="•"/>
        <a:defRPr sz="1088" kern="1200">
          <a:solidFill>
            <a:schemeClr val="tx1"/>
          </a:solidFill>
          <a:latin typeface="+mn-lt"/>
          <a:ea typeface="+mn-ea"/>
          <a:cs typeface="+mn-cs"/>
        </a:defRPr>
      </a:lvl7pPr>
      <a:lvl8pPr marL="2073345" indent="-138223" algn="l" defTabSz="552892" rtl="0" eaLnBrk="1" latinLnBrk="0" hangingPunct="1">
        <a:lnSpc>
          <a:spcPct val="90000"/>
        </a:lnSpc>
        <a:spcBef>
          <a:spcPts val="302"/>
        </a:spcBef>
        <a:buFont typeface="Amazon Ember" panose="020B0603020204020204" pitchFamily="34" charset="0"/>
        <a:buChar char="•"/>
        <a:defRPr sz="1088" kern="1200">
          <a:solidFill>
            <a:schemeClr val="tx1"/>
          </a:solidFill>
          <a:latin typeface="+mn-lt"/>
          <a:ea typeface="+mn-ea"/>
          <a:cs typeface="+mn-cs"/>
        </a:defRPr>
      </a:lvl8pPr>
      <a:lvl9pPr marL="2349791" indent="-138223" algn="l" defTabSz="552892" rtl="0" eaLnBrk="1" latinLnBrk="0" hangingPunct="1">
        <a:lnSpc>
          <a:spcPct val="90000"/>
        </a:lnSpc>
        <a:spcBef>
          <a:spcPts val="302"/>
        </a:spcBef>
        <a:buFont typeface="Amazon Ember" panose="020B0603020204020204" pitchFamily="34" charset="0"/>
        <a:buChar char="•"/>
        <a:defRPr sz="1088" kern="1200">
          <a:solidFill>
            <a:schemeClr val="tx1"/>
          </a:solidFill>
          <a:latin typeface="+mn-lt"/>
          <a:ea typeface="+mn-ea"/>
          <a:cs typeface="+mn-cs"/>
        </a:defRPr>
      </a:lvl9pPr>
    </p:bodyStyle>
    <p:otherStyle>
      <a:defPPr>
        <a:defRPr lang="en-US"/>
      </a:defPPr>
      <a:lvl1pPr marL="0" algn="l" defTabSz="552892" rtl="0" eaLnBrk="1" latinLnBrk="0" hangingPunct="1">
        <a:defRPr sz="1088" kern="1200">
          <a:solidFill>
            <a:schemeClr val="tx1"/>
          </a:solidFill>
          <a:latin typeface="+mn-lt"/>
          <a:ea typeface="+mn-ea"/>
          <a:cs typeface="+mn-cs"/>
        </a:defRPr>
      </a:lvl1pPr>
      <a:lvl2pPr marL="276446" algn="l" defTabSz="552892" rtl="0" eaLnBrk="1" latinLnBrk="0" hangingPunct="1">
        <a:defRPr sz="1088" kern="1200">
          <a:solidFill>
            <a:schemeClr val="tx1"/>
          </a:solidFill>
          <a:latin typeface="+mn-lt"/>
          <a:ea typeface="+mn-ea"/>
          <a:cs typeface="+mn-cs"/>
        </a:defRPr>
      </a:lvl2pPr>
      <a:lvl3pPr marL="552892" algn="l" defTabSz="552892" rtl="0" eaLnBrk="1" latinLnBrk="0" hangingPunct="1">
        <a:defRPr sz="1088" kern="1200">
          <a:solidFill>
            <a:schemeClr val="tx1"/>
          </a:solidFill>
          <a:latin typeface="+mn-lt"/>
          <a:ea typeface="+mn-ea"/>
          <a:cs typeface="+mn-cs"/>
        </a:defRPr>
      </a:lvl3pPr>
      <a:lvl4pPr marL="829338" algn="l" defTabSz="552892" rtl="0" eaLnBrk="1" latinLnBrk="0" hangingPunct="1">
        <a:defRPr sz="1088" kern="1200">
          <a:solidFill>
            <a:schemeClr val="tx1"/>
          </a:solidFill>
          <a:latin typeface="+mn-lt"/>
          <a:ea typeface="+mn-ea"/>
          <a:cs typeface="+mn-cs"/>
        </a:defRPr>
      </a:lvl4pPr>
      <a:lvl5pPr marL="1105784" algn="l" defTabSz="552892" rtl="0" eaLnBrk="1" latinLnBrk="0" hangingPunct="1">
        <a:defRPr sz="1088" kern="1200">
          <a:solidFill>
            <a:schemeClr val="tx1"/>
          </a:solidFill>
          <a:latin typeface="+mn-lt"/>
          <a:ea typeface="+mn-ea"/>
          <a:cs typeface="+mn-cs"/>
        </a:defRPr>
      </a:lvl5pPr>
      <a:lvl6pPr marL="1382230" algn="l" defTabSz="552892" rtl="0" eaLnBrk="1" latinLnBrk="0" hangingPunct="1">
        <a:defRPr sz="1088" kern="1200">
          <a:solidFill>
            <a:schemeClr val="tx1"/>
          </a:solidFill>
          <a:latin typeface="+mn-lt"/>
          <a:ea typeface="+mn-ea"/>
          <a:cs typeface="+mn-cs"/>
        </a:defRPr>
      </a:lvl6pPr>
      <a:lvl7pPr marL="1658676" algn="l" defTabSz="552892" rtl="0" eaLnBrk="1" latinLnBrk="0" hangingPunct="1">
        <a:defRPr sz="1088" kern="1200">
          <a:solidFill>
            <a:schemeClr val="tx1"/>
          </a:solidFill>
          <a:latin typeface="+mn-lt"/>
          <a:ea typeface="+mn-ea"/>
          <a:cs typeface="+mn-cs"/>
        </a:defRPr>
      </a:lvl7pPr>
      <a:lvl8pPr marL="1935122" algn="l" defTabSz="552892" rtl="0" eaLnBrk="1" latinLnBrk="0" hangingPunct="1">
        <a:defRPr sz="1088" kern="1200">
          <a:solidFill>
            <a:schemeClr val="tx1"/>
          </a:solidFill>
          <a:latin typeface="+mn-lt"/>
          <a:ea typeface="+mn-ea"/>
          <a:cs typeface="+mn-cs"/>
        </a:defRPr>
      </a:lvl8pPr>
      <a:lvl9pPr marL="2211568" algn="l" defTabSz="552892" rtl="0" eaLnBrk="1" latinLnBrk="0" hangingPunct="1">
        <a:defRPr sz="108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 userDrawn="1">
          <p15:clr>
            <a:srgbClr val="F26B43"/>
          </p15:clr>
        </p15:guide>
        <p15:guide id="2" pos="112" userDrawn="1">
          <p15:clr>
            <a:srgbClr val="F26B43"/>
          </p15:clr>
        </p15:guide>
        <p15:guide id="3" pos="4664" userDrawn="1">
          <p15:clr>
            <a:srgbClr val="F26B43"/>
          </p15:clr>
        </p15:guide>
        <p15:guide id="4" orient="horz" pos="376" userDrawn="1">
          <p15:clr>
            <a:srgbClr val="F26B43"/>
          </p15:clr>
        </p15:guide>
        <p15:guide id="5" orient="horz" pos="480" userDrawn="1">
          <p15:clr>
            <a:srgbClr val="F26B43"/>
          </p15:clr>
        </p15:guide>
        <p15:guide id="6" orient="horz" pos="2504" userDrawn="1">
          <p15:clr>
            <a:srgbClr val="F26B43"/>
          </p15:clr>
        </p15:guide>
        <p15:guide id="7" orient="horz" pos="24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56.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84E6DE4-830E-231E-A8FC-915BBBA8D022}"/>
              </a:ext>
            </a:extLst>
          </p:cNvPr>
          <p:cNvPicPr>
            <a:picLocks noChangeAspect="1"/>
          </p:cNvPicPr>
          <p:nvPr/>
        </p:nvPicPr>
        <p:blipFill rotWithShape="1">
          <a:blip r:embed="rId3">
            <a:extLst>
              <a:ext uri="{28A0092B-C50C-407E-A947-70E740481C1C}">
                <a14:useLocalDpi xmlns:a14="http://schemas.microsoft.com/office/drawing/2010/main" val="0"/>
              </a:ext>
            </a:extLst>
          </a:blip>
          <a:srcRect r="183"/>
          <a:stretch/>
        </p:blipFill>
        <p:spPr>
          <a:xfrm>
            <a:off x="7226" y="0"/>
            <a:ext cx="7588087" cy="4146550"/>
          </a:xfrm>
          <a:prstGeom prst="rect">
            <a:avLst/>
          </a:prstGeom>
        </p:spPr>
      </p:pic>
    </p:spTree>
    <p:extLst>
      <p:ext uri="{BB962C8B-B14F-4D97-AF65-F5344CB8AC3E}">
        <p14:creationId xmlns:p14="http://schemas.microsoft.com/office/powerpoint/2010/main" val="169711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7388D-D167-DDB0-F588-7990CCB15CBD}"/>
              </a:ext>
            </a:extLst>
          </p:cNvPr>
          <p:cNvSpPr>
            <a:spLocks noGrp="1"/>
          </p:cNvSpPr>
          <p:nvPr>
            <p:ph type="title"/>
          </p:nvPr>
        </p:nvSpPr>
        <p:spPr/>
        <p:txBody>
          <a:bodyPr/>
          <a:lstStyle/>
          <a:p>
            <a:r>
              <a:rPr lang="zh-CN" altLang="en-US" dirty="0"/>
              <a:t>数据库行业发展趋势</a:t>
            </a:r>
          </a:p>
        </p:txBody>
      </p:sp>
    </p:spTree>
    <p:extLst>
      <p:ext uri="{BB962C8B-B14F-4D97-AF65-F5344CB8AC3E}">
        <p14:creationId xmlns:p14="http://schemas.microsoft.com/office/powerpoint/2010/main" val="299505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0FE13F64-FC77-131B-C4E8-F5870DFB9E8E}"/>
              </a:ext>
            </a:extLst>
          </p:cNvPr>
          <p:cNvSpPr/>
          <p:nvPr/>
        </p:nvSpPr>
        <p:spPr>
          <a:xfrm>
            <a:off x="1205038" y="801234"/>
            <a:ext cx="5420546" cy="2755460"/>
          </a:xfrm>
          <a:prstGeom prst="roundRect">
            <a:avLst>
              <a:gd name="adj" fmla="val 2799"/>
            </a:avLst>
          </a:prstGeom>
          <a:gradFill>
            <a:gsLst>
              <a:gs pos="0">
                <a:srgbClr val="331374">
                  <a:alpha val="22000"/>
                </a:srgbClr>
              </a:gs>
              <a:gs pos="100000">
                <a:srgbClr val="7E4FF3">
                  <a:alpha val="16000"/>
                </a:srgbClr>
              </a:gs>
            </a:gsLst>
            <a:lin ang="54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D23A4454-FCC6-02C8-650F-4401C3726F98}"/>
              </a:ext>
            </a:extLst>
          </p:cNvPr>
          <p:cNvSpPr/>
          <p:nvPr/>
        </p:nvSpPr>
        <p:spPr>
          <a:xfrm>
            <a:off x="1089708" y="698358"/>
            <a:ext cx="5420546" cy="2755460"/>
          </a:xfrm>
          <a:prstGeom prst="roundRect">
            <a:avLst>
              <a:gd name="adj" fmla="val 2799"/>
            </a:avLst>
          </a:prstGeom>
          <a:gradFill>
            <a:gsLst>
              <a:gs pos="0">
                <a:srgbClr val="331374"/>
              </a:gs>
              <a:gs pos="100000">
                <a:srgbClr val="7E4FF3"/>
              </a:gs>
            </a:gsLst>
            <a:lin ang="54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a:lstStyle/>
          <a:p>
            <a:r>
              <a:rPr kumimoji="1" lang="zh-CN" altLang="en-US" dirty="0">
                <a:solidFill>
                  <a:schemeClr val="tx1">
                    <a:lumMod val="95000"/>
                    <a:lumOff val="5000"/>
                  </a:schemeClr>
                </a:solidFill>
              </a:rPr>
              <a:t>数据库碎片化</a:t>
            </a:r>
          </a:p>
        </p:txBody>
      </p:sp>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5525176" y="37725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pic>
        <p:nvPicPr>
          <p:cNvPr id="18" name="Picture 1">
            <a:extLst>
              <a:ext uri="{FF2B5EF4-FFF2-40B4-BE49-F238E27FC236}">
                <a16:creationId xmlns:a16="http://schemas.microsoft.com/office/drawing/2014/main" id="{B40EC392-11C0-9C4B-9209-4E40AA6DAFE0}"/>
              </a:ext>
            </a:extLst>
          </p:cNvPr>
          <p:cNvPicPr>
            <a:picLocks noChangeAspect="1"/>
          </p:cNvPicPr>
          <p:nvPr/>
        </p:nvPicPr>
        <p:blipFill>
          <a:blip r:embed="rId3"/>
          <a:stretch>
            <a:fillRect/>
          </a:stretch>
        </p:blipFill>
        <p:spPr>
          <a:xfrm>
            <a:off x="1162305" y="801234"/>
            <a:ext cx="5277928" cy="2576937"/>
          </a:xfrm>
          <a:prstGeom prst="rect">
            <a:avLst/>
          </a:prstGeom>
        </p:spPr>
      </p:pic>
    </p:spTree>
    <p:extLst>
      <p:ext uri="{BB962C8B-B14F-4D97-AF65-F5344CB8AC3E}">
        <p14:creationId xmlns:p14="http://schemas.microsoft.com/office/powerpoint/2010/main" val="115363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C0CB235F-588D-E8E7-FD79-3471F7A03279}"/>
              </a:ext>
            </a:extLst>
          </p:cNvPr>
          <p:cNvSpPr/>
          <p:nvPr/>
        </p:nvSpPr>
        <p:spPr>
          <a:xfrm>
            <a:off x="1383626" y="840607"/>
            <a:ext cx="2971800" cy="1084217"/>
          </a:xfrm>
          <a:prstGeom prst="roundRect">
            <a:avLst>
              <a:gd name="adj" fmla="val 6760"/>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11" name="矩形: 圆角 10">
            <a:extLst>
              <a:ext uri="{FF2B5EF4-FFF2-40B4-BE49-F238E27FC236}">
                <a16:creationId xmlns:a16="http://schemas.microsoft.com/office/drawing/2014/main" id="{F615F144-DB55-61DD-6BB2-0BAE7B183F40}"/>
              </a:ext>
            </a:extLst>
          </p:cNvPr>
          <p:cNvSpPr/>
          <p:nvPr/>
        </p:nvSpPr>
        <p:spPr>
          <a:xfrm>
            <a:off x="1383626" y="2092751"/>
            <a:ext cx="4612362" cy="1312437"/>
          </a:xfrm>
          <a:prstGeom prst="roundRect">
            <a:avLst>
              <a:gd name="adj" fmla="val 6760"/>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a:lstStyle/>
          <a:p>
            <a:r>
              <a:rPr kumimoji="1" lang="zh-CN" altLang="en-US" dirty="0">
                <a:solidFill>
                  <a:schemeClr val="tx1">
                    <a:lumMod val="95000"/>
                    <a:lumOff val="5000"/>
                  </a:schemeClr>
                </a:solidFill>
              </a:rPr>
              <a:t>数据库上云</a:t>
            </a:r>
          </a:p>
        </p:txBody>
      </p:sp>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5525176" y="37725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pic>
        <p:nvPicPr>
          <p:cNvPr id="8" name="图片 1">
            <a:extLst>
              <a:ext uri="{FF2B5EF4-FFF2-40B4-BE49-F238E27FC236}">
                <a16:creationId xmlns:a16="http://schemas.microsoft.com/office/drawing/2014/main" id="{BF68A9B4-7362-CC47-9B9D-7C12B87DB1DA}"/>
              </a:ext>
            </a:extLst>
          </p:cNvPr>
          <p:cNvPicPr>
            <a:picLocks noChangeAspect="1"/>
          </p:cNvPicPr>
          <p:nvPr/>
        </p:nvPicPr>
        <p:blipFill>
          <a:blip r:embed="rId3"/>
          <a:stretch>
            <a:fillRect/>
          </a:stretch>
        </p:blipFill>
        <p:spPr>
          <a:xfrm>
            <a:off x="3328014" y="840607"/>
            <a:ext cx="2663495" cy="1084216"/>
          </a:xfrm>
          <a:prstGeom prst="rect">
            <a:avLst/>
          </a:prstGeom>
        </p:spPr>
      </p:pic>
      <p:sp>
        <p:nvSpPr>
          <p:cNvPr id="9" name="TextBox 2">
            <a:extLst>
              <a:ext uri="{FF2B5EF4-FFF2-40B4-BE49-F238E27FC236}">
                <a16:creationId xmlns:a16="http://schemas.microsoft.com/office/drawing/2014/main" id="{D33282D1-89A4-C746-9AA9-A75FF5A831F5}"/>
              </a:ext>
            </a:extLst>
          </p:cNvPr>
          <p:cNvSpPr txBox="1"/>
          <p:nvPr/>
        </p:nvSpPr>
        <p:spPr>
          <a:xfrm>
            <a:off x="1807224" y="1156708"/>
            <a:ext cx="1162886" cy="4520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0941" tIns="40941" rIns="40941" bIns="40941" numCol="1" spcCol="38100" rtlCol="0" anchor="ctr">
            <a:spAutoFit/>
          </a:bodyPr>
          <a:lstStyle/>
          <a:p>
            <a:pPr marL="171450" indent="-171450" defTabSz="665270" hangingPunct="0">
              <a:buSzPct val="75000"/>
              <a:buFont typeface="Wingdings" panose="05000000000000000000" pitchFamily="2" charset="2"/>
              <a:buChar char="l"/>
            </a:pPr>
            <a:r>
              <a:rPr lang="en-CN" sz="800" dirty="0">
                <a:latin typeface="+mj-ea"/>
                <a:ea typeface="+mj-ea"/>
                <a:cs typeface="Helvetica Neue"/>
                <a:sym typeface="Helvetica Neue"/>
              </a:rPr>
              <a:t>软件吞噬世界</a:t>
            </a:r>
          </a:p>
          <a:p>
            <a:pPr marL="171450" indent="-171450" defTabSz="665270" hangingPunct="0">
              <a:buSzPct val="75000"/>
              <a:buFont typeface="Wingdings" panose="05000000000000000000" pitchFamily="2" charset="2"/>
              <a:buChar char="l"/>
            </a:pPr>
            <a:r>
              <a:rPr lang="en-CN" sz="800" dirty="0">
                <a:latin typeface="+mj-ea"/>
                <a:ea typeface="+mj-ea"/>
              </a:rPr>
              <a:t>开源吞噬软件</a:t>
            </a:r>
          </a:p>
          <a:p>
            <a:pPr marL="171450" indent="-171450" defTabSz="665270" hangingPunct="0">
              <a:buSzPct val="75000"/>
              <a:buFont typeface="Wingdings" panose="05000000000000000000" pitchFamily="2" charset="2"/>
              <a:buChar char="l"/>
            </a:pPr>
            <a:r>
              <a:rPr lang="en-CN" sz="800" dirty="0">
                <a:latin typeface="+mj-ea"/>
                <a:ea typeface="+mj-ea"/>
                <a:cs typeface="Helvetica Neue"/>
                <a:sym typeface="Helvetica Neue"/>
              </a:rPr>
              <a:t>云吞噬开源</a:t>
            </a:r>
          </a:p>
        </p:txBody>
      </p:sp>
      <p:grpSp>
        <p:nvGrpSpPr>
          <p:cNvPr id="4" name="组合 3">
            <a:extLst>
              <a:ext uri="{FF2B5EF4-FFF2-40B4-BE49-F238E27FC236}">
                <a16:creationId xmlns:a16="http://schemas.microsoft.com/office/drawing/2014/main" id="{93E4CF89-A415-954B-BB0A-D9084FCA71EE}"/>
              </a:ext>
            </a:extLst>
          </p:cNvPr>
          <p:cNvGrpSpPr/>
          <p:nvPr/>
        </p:nvGrpSpPr>
        <p:grpSpPr>
          <a:xfrm>
            <a:off x="2523107" y="2150963"/>
            <a:ext cx="1260635" cy="1180183"/>
            <a:chOff x="2026262" y="2422118"/>
            <a:chExt cx="1162886" cy="1088672"/>
          </a:xfrm>
        </p:grpSpPr>
        <p:pic>
          <p:nvPicPr>
            <p:cNvPr id="13" name="Picture 5">
              <a:extLst>
                <a:ext uri="{FF2B5EF4-FFF2-40B4-BE49-F238E27FC236}">
                  <a16:creationId xmlns:a16="http://schemas.microsoft.com/office/drawing/2014/main" id="{891E7FEB-15AD-E147-854B-00BDC7107C03}"/>
                </a:ext>
              </a:extLst>
            </p:cNvPr>
            <p:cNvPicPr>
              <a:picLocks noChangeAspect="1"/>
            </p:cNvPicPr>
            <p:nvPr/>
          </p:nvPicPr>
          <p:blipFill>
            <a:blip r:embed="rId4"/>
            <a:stretch>
              <a:fillRect/>
            </a:stretch>
          </p:blipFill>
          <p:spPr>
            <a:xfrm>
              <a:off x="2026262" y="2422118"/>
              <a:ext cx="1162886" cy="410840"/>
            </a:xfrm>
            <a:prstGeom prst="rect">
              <a:avLst/>
            </a:prstGeom>
          </p:spPr>
        </p:pic>
        <p:pic>
          <p:nvPicPr>
            <p:cNvPr id="14" name="Picture 6">
              <a:extLst>
                <a:ext uri="{FF2B5EF4-FFF2-40B4-BE49-F238E27FC236}">
                  <a16:creationId xmlns:a16="http://schemas.microsoft.com/office/drawing/2014/main" id="{D1416689-6F5E-C24A-B030-A94173CDD9AD}"/>
                </a:ext>
              </a:extLst>
            </p:cNvPr>
            <p:cNvPicPr>
              <a:picLocks noChangeAspect="1"/>
            </p:cNvPicPr>
            <p:nvPr/>
          </p:nvPicPr>
          <p:blipFill>
            <a:blip r:embed="rId5"/>
            <a:stretch>
              <a:fillRect/>
            </a:stretch>
          </p:blipFill>
          <p:spPr>
            <a:xfrm>
              <a:off x="2033293" y="2872482"/>
              <a:ext cx="1155855" cy="638308"/>
            </a:xfrm>
            <a:prstGeom prst="rect">
              <a:avLst/>
            </a:prstGeom>
          </p:spPr>
        </p:pic>
      </p:grpSp>
      <p:grpSp>
        <p:nvGrpSpPr>
          <p:cNvPr id="5" name="组合 4">
            <a:extLst>
              <a:ext uri="{FF2B5EF4-FFF2-40B4-BE49-F238E27FC236}">
                <a16:creationId xmlns:a16="http://schemas.microsoft.com/office/drawing/2014/main" id="{02D891E3-8793-918B-D6DF-DE67C68180B2}"/>
              </a:ext>
            </a:extLst>
          </p:cNvPr>
          <p:cNvGrpSpPr/>
          <p:nvPr/>
        </p:nvGrpSpPr>
        <p:grpSpPr>
          <a:xfrm>
            <a:off x="1488503" y="2150965"/>
            <a:ext cx="900164" cy="1180182"/>
            <a:chOff x="991658" y="2422118"/>
            <a:chExt cx="951640" cy="1247671"/>
          </a:xfrm>
        </p:grpSpPr>
        <p:pic>
          <p:nvPicPr>
            <p:cNvPr id="10" name="Picture 3">
              <a:extLst>
                <a:ext uri="{FF2B5EF4-FFF2-40B4-BE49-F238E27FC236}">
                  <a16:creationId xmlns:a16="http://schemas.microsoft.com/office/drawing/2014/main" id="{E1820C3A-FE75-8E4C-B082-839484255DAF}"/>
                </a:ext>
              </a:extLst>
            </p:cNvPr>
            <p:cNvPicPr>
              <a:picLocks noChangeAspect="1"/>
            </p:cNvPicPr>
            <p:nvPr/>
          </p:nvPicPr>
          <p:blipFill>
            <a:blip r:embed="rId6"/>
            <a:stretch>
              <a:fillRect/>
            </a:stretch>
          </p:blipFill>
          <p:spPr>
            <a:xfrm>
              <a:off x="991658" y="2917176"/>
              <a:ext cx="951640" cy="291802"/>
            </a:xfrm>
            <a:prstGeom prst="rect">
              <a:avLst/>
            </a:prstGeom>
          </p:spPr>
        </p:pic>
        <p:pic>
          <p:nvPicPr>
            <p:cNvPr id="12" name="Picture 4">
              <a:extLst>
                <a:ext uri="{FF2B5EF4-FFF2-40B4-BE49-F238E27FC236}">
                  <a16:creationId xmlns:a16="http://schemas.microsoft.com/office/drawing/2014/main" id="{8E20C028-696F-9844-865D-339E5F471247}"/>
                </a:ext>
              </a:extLst>
            </p:cNvPr>
            <p:cNvPicPr>
              <a:picLocks noChangeAspect="1"/>
            </p:cNvPicPr>
            <p:nvPr/>
          </p:nvPicPr>
          <p:blipFill>
            <a:blip r:embed="rId7"/>
            <a:stretch>
              <a:fillRect/>
            </a:stretch>
          </p:blipFill>
          <p:spPr>
            <a:xfrm>
              <a:off x="991658" y="3225913"/>
              <a:ext cx="951640" cy="443876"/>
            </a:xfrm>
            <a:prstGeom prst="rect">
              <a:avLst/>
            </a:prstGeom>
          </p:spPr>
        </p:pic>
        <p:pic>
          <p:nvPicPr>
            <p:cNvPr id="15" name="Picture 7">
              <a:extLst>
                <a:ext uri="{FF2B5EF4-FFF2-40B4-BE49-F238E27FC236}">
                  <a16:creationId xmlns:a16="http://schemas.microsoft.com/office/drawing/2014/main" id="{3840816B-F857-DD4A-9C02-ECFB54EF3765}"/>
                </a:ext>
              </a:extLst>
            </p:cNvPr>
            <p:cNvPicPr>
              <a:picLocks noChangeAspect="1"/>
            </p:cNvPicPr>
            <p:nvPr/>
          </p:nvPicPr>
          <p:blipFill>
            <a:blip r:embed="rId8"/>
            <a:stretch>
              <a:fillRect/>
            </a:stretch>
          </p:blipFill>
          <p:spPr>
            <a:xfrm>
              <a:off x="991658" y="2422118"/>
              <a:ext cx="951640" cy="475821"/>
            </a:xfrm>
            <a:prstGeom prst="rect">
              <a:avLst/>
            </a:prstGeom>
          </p:spPr>
        </p:pic>
      </p:grpSp>
      <p:grpSp>
        <p:nvGrpSpPr>
          <p:cNvPr id="2" name="组合 1">
            <a:extLst>
              <a:ext uri="{FF2B5EF4-FFF2-40B4-BE49-F238E27FC236}">
                <a16:creationId xmlns:a16="http://schemas.microsoft.com/office/drawing/2014/main" id="{83C5E80A-CA3C-F743-9FC2-CB19EB8A3BBE}"/>
              </a:ext>
            </a:extLst>
          </p:cNvPr>
          <p:cNvGrpSpPr/>
          <p:nvPr/>
        </p:nvGrpSpPr>
        <p:grpSpPr>
          <a:xfrm>
            <a:off x="3918182" y="2150964"/>
            <a:ext cx="1961682" cy="1178738"/>
            <a:chOff x="4372507" y="2383119"/>
            <a:chExt cx="2663496" cy="1600445"/>
          </a:xfrm>
        </p:grpSpPr>
        <p:pic>
          <p:nvPicPr>
            <p:cNvPr id="17" name="Picture 9">
              <a:extLst>
                <a:ext uri="{FF2B5EF4-FFF2-40B4-BE49-F238E27FC236}">
                  <a16:creationId xmlns:a16="http://schemas.microsoft.com/office/drawing/2014/main" id="{5B3FF7A5-811E-6A4E-9CF2-7CF33F87E8B4}"/>
                </a:ext>
              </a:extLst>
            </p:cNvPr>
            <p:cNvPicPr>
              <a:picLocks noChangeAspect="1"/>
            </p:cNvPicPr>
            <p:nvPr/>
          </p:nvPicPr>
          <p:blipFill>
            <a:blip r:embed="rId9"/>
            <a:stretch>
              <a:fillRect/>
            </a:stretch>
          </p:blipFill>
          <p:spPr>
            <a:xfrm>
              <a:off x="4372507" y="2383119"/>
              <a:ext cx="2663495" cy="762785"/>
            </a:xfrm>
            <a:prstGeom prst="rect">
              <a:avLst/>
            </a:prstGeom>
          </p:spPr>
        </p:pic>
        <p:pic>
          <p:nvPicPr>
            <p:cNvPr id="16" name="Picture 8">
              <a:extLst>
                <a:ext uri="{FF2B5EF4-FFF2-40B4-BE49-F238E27FC236}">
                  <a16:creationId xmlns:a16="http://schemas.microsoft.com/office/drawing/2014/main" id="{41ED8F4D-C909-1F4A-89C7-CCDB5F419A3E}"/>
                </a:ext>
              </a:extLst>
            </p:cNvPr>
            <p:cNvPicPr>
              <a:picLocks noChangeAspect="1"/>
            </p:cNvPicPr>
            <p:nvPr/>
          </p:nvPicPr>
          <p:blipFill>
            <a:blip r:embed="rId10"/>
            <a:stretch>
              <a:fillRect/>
            </a:stretch>
          </p:blipFill>
          <p:spPr>
            <a:xfrm>
              <a:off x="4372508" y="3130550"/>
              <a:ext cx="2663495" cy="853014"/>
            </a:xfrm>
            <a:prstGeom prst="rect">
              <a:avLst/>
            </a:prstGeom>
          </p:spPr>
        </p:pic>
      </p:grpSp>
    </p:spTree>
    <p:extLst>
      <p:ext uri="{BB962C8B-B14F-4D97-AF65-F5344CB8AC3E}">
        <p14:creationId xmlns:p14="http://schemas.microsoft.com/office/powerpoint/2010/main" val="70184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F858D-0E79-85AC-12FF-30C0CD042237}"/>
              </a:ext>
            </a:extLst>
          </p:cNvPr>
          <p:cNvSpPr>
            <a:spLocks noGrp="1"/>
          </p:cNvSpPr>
          <p:nvPr>
            <p:ph type="title"/>
          </p:nvPr>
        </p:nvSpPr>
        <p:spPr/>
        <p:txBody>
          <a:bodyPr/>
          <a:lstStyle/>
          <a:p>
            <a:r>
              <a:rPr lang="en-US" altLang="zh-CN" dirty="0" err="1"/>
              <a:t>ShardingSphere</a:t>
            </a:r>
            <a:r>
              <a:rPr lang="en-US" altLang="zh-CN" dirty="0"/>
              <a:t> </a:t>
            </a:r>
            <a:r>
              <a:rPr lang="zh-CN" altLang="en-US" dirty="0"/>
              <a:t>核心功能与架构 </a:t>
            </a:r>
          </a:p>
        </p:txBody>
      </p:sp>
    </p:spTree>
    <p:extLst>
      <p:ext uri="{BB962C8B-B14F-4D97-AF65-F5344CB8AC3E}">
        <p14:creationId xmlns:p14="http://schemas.microsoft.com/office/powerpoint/2010/main" val="198053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062BF31-8927-FB81-8563-0B223DE18498}"/>
              </a:ext>
            </a:extLst>
          </p:cNvPr>
          <p:cNvSpPr/>
          <p:nvPr/>
        </p:nvSpPr>
        <p:spPr>
          <a:xfrm>
            <a:off x="3802062" y="762000"/>
            <a:ext cx="3151187" cy="1793346"/>
          </a:xfrm>
          <a:prstGeom prst="roundRect">
            <a:avLst>
              <a:gd name="adj" fmla="val 3839"/>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 name="矩形: 圆角 1">
            <a:extLst>
              <a:ext uri="{FF2B5EF4-FFF2-40B4-BE49-F238E27FC236}">
                <a16:creationId xmlns:a16="http://schemas.microsoft.com/office/drawing/2014/main" id="{4FD790AE-1F9D-1942-F654-795DE397EED1}"/>
              </a:ext>
            </a:extLst>
          </p:cNvPr>
          <p:cNvSpPr/>
          <p:nvPr/>
        </p:nvSpPr>
        <p:spPr>
          <a:xfrm>
            <a:off x="770532" y="762000"/>
            <a:ext cx="2971800" cy="1793346"/>
          </a:xfrm>
          <a:prstGeom prst="roundRect">
            <a:avLst>
              <a:gd name="adj" fmla="val 3839"/>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a:lstStyle/>
          <a:p>
            <a:r>
              <a:rPr kumimoji="1" lang="zh-CN" altLang="en-US" dirty="0">
                <a:solidFill>
                  <a:schemeClr val="tx1">
                    <a:lumMod val="95000"/>
                    <a:lumOff val="5000"/>
                  </a:schemeClr>
                </a:solidFill>
              </a:rPr>
              <a:t>接入端</a:t>
            </a:r>
          </a:p>
        </p:txBody>
      </p:sp>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5525176" y="37725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sp>
        <p:nvSpPr>
          <p:cNvPr id="20" name="文本框 19">
            <a:extLst>
              <a:ext uri="{FF2B5EF4-FFF2-40B4-BE49-F238E27FC236}">
                <a16:creationId xmlns:a16="http://schemas.microsoft.com/office/drawing/2014/main" id="{75889562-B9BE-C043-A648-B673136F87F1}"/>
              </a:ext>
            </a:extLst>
          </p:cNvPr>
          <p:cNvSpPr txBox="1"/>
          <p:nvPr/>
        </p:nvSpPr>
        <p:spPr>
          <a:xfrm>
            <a:off x="743193" y="2675496"/>
            <a:ext cx="6309038" cy="378245"/>
          </a:xfrm>
          <a:prstGeom prst="rect">
            <a:avLst/>
          </a:prstGeom>
          <a:noFill/>
        </p:spPr>
        <p:txBody>
          <a:bodyPr wrap="square" rtlCol="0" anchor="t">
            <a:spAutoFit/>
          </a:bodyPr>
          <a:lstStyle/>
          <a:p>
            <a:pPr marL="171450" indent="-171450">
              <a:lnSpc>
                <a:spcPct val="120000"/>
              </a:lnSpc>
              <a:buSzPct val="75000"/>
              <a:buFont typeface="Wingdings" panose="05000000000000000000" pitchFamily="2" charset="2"/>
              <a:buChar char="l"/>
            </a:pPr>
            <a:r>
              <a:rPr lang="zh-CN" altLang="en-US" sz="800" dirty="0">
                <a:cs typeface="PingFang SC Regular" panose="020B0400000000000000" charset="-122"/>
                <a:sym typeface="+mn-ea"/>
              </a:rPr>
              <a:t>ShardingSphere 由 JDBC、Proxy 和 Sidecar（规划中） </a:t>
            </a:r>
            <a:r>
              <a:rPr lang="en-US" altLang="zh-CN" sz="800" dirty="0">
                <a:cs typeface="PingFang SC Regular" panose="020B0400000000000000" charset="-122"/>
                <a:sym typeface="+mn-ea"/>
              </a:rPr>
              <a:t>3 </a:t>
            </a:r>
            <a:r>
              <a:rPr lang="zh-CN" altLang="en-US" sz="800" dirty="0">
                <a:cs typeface="PingFang SC Regular" panose="020B0400000000000000" charset="-122"/>
                <a:sym typeface="+mn-ea"/>
              </a:rPr>
              <a:t>个接入端组成，既</a:t>
            </a:r>
            <a:r>
              <a:rPr lang="zh-CN" altLang="en-US" sz="800" dirty="0">
                <a:solidFill>
                  <a:schemeClr val="accent6"/>
                </a:solidFill>
                <a:cs typeface="PingFang SC Regular" panose="020B0400000000000000" charset="-122"/>
                <a:sym typeface="+mn-ea"/>
              </a:rPr>
              <a:t>支持独立部署，又可以混合部署</a:t>
            </a:r>
            <a:r>
              <a:rPr lang="zh-CN" altLang="en-US" sz="800" dirty="0">
                <a:cs typeface="PingFang SC Regular" panose="020B0400000000000000" charset="-122"/>
                <a:sym typeface="+mn-ea"/>
              </a:rPr>
              <a:t>；</a:t>
            </a:r>
          </a:p>
          <a:p>
            <a:pPr marL="171450" indent="-171450">
              <a:lnSpc>
                <a:spcPct val="120000"/>
              </a:lnSpc>
              <a:buSzPct val="75000"/>
              <a:buFont typeface="Wingdings" panose="05000000000000000000" pitchFamily="2" charset="2"/>
              <a:buChar char="l"/>
            </a:pPr>
            <a:r>
              <a:rPr lang="zh-CN" altLang="en-US" sz="800" dirty="0">
                <a:cs typeface="PingFang SC Regular" panose="020B0400000000000000" charset="-122"/>
                <a:sym typeface="+mn-ea"/>
              </a:rPr>
              <a:t>JDBC、Proxy 和 Sidecar </a:t>
            </a:r>
            <a:r>
              <a:rPr lang="en-US" altLang="zh-CN" sz="800" dirty="0">
                <a:cs typeface="PingFang SC Regular" panose="020B0400000000000000" charset="-122"/>
                <a:sym typeface="+mn-ea"/>
              </a:rPr>
              <a:t>3 </a:t>
            </a:r>
            <a:r>
              <a:rPr lang="zh-CN" altLang="en-US" sz="800" dirty="0">
                <a:cs typeface="PingFang SC Regular" panose="020B0400000000000000" charset="-122"/>
                <a:sym typeface="+mn-ea"/>
              </a:rPr>
              <a:t>个接入端均</a:t>
            </a:r>
            <a:r>
              <a:rPr lang="zh-CN" altLang="en-US" sz="800" dirty="0">
                <a:solidFill>
                  <a:schemeClr val="accent6"/>
                </a:solidFill>
                <a:cs typeface="PingFang SC Regular" panose="020B0400000000000000" charset="-122"/>
                <a:sym typeface="+mn-ea"/>
              </a:rPr>
              <a:t>提供标准化的增量功能</a:t>
            </a:r>
            <a:r>
              <a:rPr lang="zh-CN" altLang="en-US" sz="800" dirty="0">
                <a:cs typeface="PingFang SC Regular" panose="020B0400000000000000" charset="-122"/>
                <a:sym typeface="+mn-ea"/>
              </a:rPr>
              <a:t>，可适用于 Java 同构、异构语言以及云原生等各种应用场景；</a:t>
            </a:r>
            <a:endParaRPr lang="zh-CN" altLang="en-US" sz="800" dirty="0">
              <a:cs typeface="PingFang SC Regular" panose="020B0400000000000000" charset="-122"/>
            </a:endParaRPr>
          </a:p>
        </p:txBody>
      </p:sp>
      <p:pic>
        <p:nvPicPr>
          <p:cNvPr id="1026" name="Picture 2" descr="ShardingSphere-JDBC Architecture">
            <a:extLst>
              <a:ext uri="{FF2B5EF4-FFF2-40B4-BE49-F238E27FC236}">
                <a16:creationId xmlns:a16="http://schemas.microsoft.com/office/drawing/2014/main" id="{DEB83106-62FA-4044-86C0-3F784A4FC1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31" t="18281" r="16851" b="24356"/>
          <a:stretch/>
        </p:blipFill>
        <p:spPr bwMode="auto">
          <a:xfrm>
            <a:off x="911559" y="882150"/>
            <a:ext cx="2720642" cy="1559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hardingSphere-Proxy Architecture">
            <a:extLst>
              <a:ext uri="{FF2B5EF4-FFF2-40B4-BE49-F238E27FC236}">
                <a16:creationId xmlns:a16="http://schemas.microsoft.com/office/drawing/2014/main" id="{8F5E17A7-301F-DD4B-8A48-865B11D915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64" t="13641" r="5881" b="20364"/>
          <a:stretch/>
        </p:blipFill>
        <p:spPr bwMode="auto">
          <a:xfrm>
            <a:off x="3897712" y="882150"/>
            <a:ext cx="2934294" cy="1559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99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FA17B570-E791-F30C-4C8C-5AB6C622D5EC}"/>
              </a:ext>
            </a:extLst>
          </p:cNvPr>
          <p:cNvSpPr/>
          <p:nvPr/>
        </p:nvSpPr>
        <p:spPr>
          <a:xfrm>
            <a:off x="1003895" y="885031"/>
            <a:ext cx="5777906" cy="2376488"/>
          </a:xfrm>
          <a:prstGeom prst="roundRect">
            <a:avLst>
              <a:gd name="adj" fmla="val 3839"/>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a:lstStyle/>
          <a:p>
            <a:r>
              <a:rPr kumimoji="1" lang="zh-CN" altLang="en-US" dirty="0">
                <a:solidFill>
                  <a:schemeClr val="tx1">
                    <a:lumMod val="95000"/>
                    <a:lumOff val="5000"/>
                  </a:schemeClr>
                </a:solidFill>
              </a:rPr>
              <a:t>接入端混合部署</a:t>
            </a:r>
          </a:p>
        </p:txBody>
      </p:sp>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5525176" y="37725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sp>
        <p:nvSpPr>
          <p:cNvPr id="9" name="文本框 8">
            <a:extLst>
              <a:ext uri="{FF2B5EF4-FFF2-40B4-BE49-F238E27FC236}">
                <a16:creationId xmlns:a16="http://schemas.microsoft.com/office/drawing/2014/main" id="{31978B10-1ACE-5F46-A984-D0F509BC7478}"/>
              </a:ext>
            </a:extLst>
          </p:cNvPr>
          <p:cNvSpPr txBox="1"/>
          <p:nvPr/>
        </p:nvSpPr>
        <p:spPr>
          <a:xfrm>
            <a:off x="4442086" y="1342472"/>
            <a:ext cx="2007968" cy="1409425"/>
          </a:xfrm>
          <a:prstGeom prst="rect">
            <a:avLst/>
          </a:prstGeom>
          <a:noFill/>
        </p:spPr>
        <p:txBody>
          <a:bodyPr wrap="square">
            <a:spAutoFit/>
          </a:bodyPr>
          <a:lstStyle/>
          <a:p>
            <a:pPr marL="171450" indent="-171450">
              <a:lnSpc>
                <a:spcPct val="120000"/>
              </a:lnSpc>
              <a:buSzPct val="75000"/>
              <a:buFont typeface="Wingdings" panose="05000000000000000000" pitchFamily="2" charset="2"/>
              <a:buChar char="l"/>
            </a:pPr>
            <a:r>
              <a:rPr lang="zh-CN" altLang="en-US" sz="800" dirty="0">
                <a:cs typeface="PingFang SC Regular" panose="020B0400000000000000" charset="-122"/>
              </a:rPr>
              <a:t>ShardingSphere-JDBC 采用无中心化架构，与应用程序共享资源，适用于 Java 开发的</a:t>
            </a:r>
            <a:r>
              <a:rPr lang="zh-CN" altLang="en-US" sz="800" dirty="0">
                <a:solidFill>
                  <a:schemeClr val="accent6"/>
                </a:solidFill>
                <a:cs typeface="PingFang SC Regular" panose="020B0400000000000000" charset="-122"/>
              </a:rPr>
              <a:t>高性能的轻量级 OLTP 应用</a:t>
            </a:r>
            <a:r>
              <a:rPr lang="zh-CN" altLang="en-US" sz="800" dirty="0">
                <a:cs typeface="PingFang SC Regular" panose="020B0400000000000000" charset="-122"/>
              </a:rPr>
              <a:t>； </a:t>
            </a:r>
          </a:p>
          <a:p>
            <a:pPr marL="171450" indent="-171450">
              <a:lnSpc>
                <a:spcPct val="120000"/>
              </a:lnSpc>
              <a:buSzPct val="75000"/>
              <a:buFont typeface="Wingdings" panose="05000000000000000000" pitchFamily="2" charset="2"/>
              <a:buChar char="l"/>
            </a:pPr>
            <a:endParaRPr lang="zh-CN" altLang="en-US" sz="800" dirty="0">
              <a:cs typeface="PingFang SC Regular" panose="020B0400000000000000" charset="-122"/>
            </a:endParaRPr>
          </a:p>
          <a:p>
            <a:pPr marL="171450" indent="-171450">
              <a:lnSpc>
                <a:spcPct val="120000"/>
              </a:lnSpc>
              <a:buSzPct val="75000"/>
              <a:buFont typeface="Wingdings" panose="05000000000000000000" pitchFamily="2" charset="2"/>
              <a:buChar char="l"/>
            </a:pPr>
            <a:r>
              <a:rPr lang="zh-CN" altLang="en-US" sz="800" dirty="0">
                <a:cs typeface="PingFang SC Regular" panose="020B0400000000000000" charset="-122"/>
              </a:rPr>
              <a:t>ShardingSphere-Proxy 提供静态入口以及异构语言的支持，独立于应用程序部署，</a:t>
            </a:r>
            <a:r>
              <a:rPr lang="zh-CN" altLang="en-US" sz="800" dirty="0">
                <a:solidFill>
                  <a:schemeClr val="accent6"/>
                </a:solidFill>
                <a:cs typeface="PingFang SC Regular" panose="020B0400000000000000" charset="-122"/>
              </a:rPr>
              <a:t>适用于 OLAP 应用</a:t>
            </a:r>
            <a:r>
              <a:rPr lang="zh-CN" altLang="en-US" sz="800" dirty="0">
                <a:cs typeface="PingFang SC Regular" panose="020B0400000000000000" charset="-122"/>
              </a:rPr>
              <a:t>以及对分片数据库进行管理和运维的场景。</a:t>
            </a:r>
          </a:p>
        </p:txBody>
      </p:sp>
      <p:pic>
        <p:nvPicPr>
          <p:cNvPr id="2050" name="Picture 2" descr="ShardingSphere Hybrid Architecture">
            <a:extLst>
              <a:ext uri="{FF2B5EF4-FFF2-40B4-BE49-F238E27FC236}">
                <a16:creationId xmlns:a16="http://schemas.microsoft.com/office/drawing/2014/main" id="{71531C49-2C61-FF4C-BA61-0E72CEA1D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763" y="948851"/>
            <a:ext cx="3128844" cy="221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37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1FFA36C5-5614-0A3F-B1BC-8FB0B87192DF}"/>
              </a:ext>
            </a:extLst>
          </p:cNvPr>
          <p:cNvSpPr/>
          <p:nvPr/>
        </p:nvSpPr>
        <p:spPr>
          <a:xfrm>
            <a:off x="1003895" y="885031"/>
            <a:ext cx="5777906" cy="2376488"/>
          </a:xfrm>
          <a:prstGeom prst="roundRect">
            <a:avLst>
              <a:gd name="adj" fmla="val 3839"/>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a:lstStyle/>
          <a:p>
            <a:r>
              <a:rPr kumimoji="1" lang="zh-CN" altLang="en-US" dirty="0">
                <a:solidFill>
                  <a:schemeClr val="tx1">
                    <a:lumMod val="95000"/>
                    <a:lumOff val="5000"/>
                  </a:schemeClr>
                </a:solidFill>
              </a:rPr>
              <a:t>核心功能</a:t>
            </a:r>
          </a:p>
        </p:txBody>
      </p:sp>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5525176" y="37725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sp>
        <p:nvSpPr>
          <p:cNvPr id="5" name="文本框 4">
            <a:extLst>
              <a:ext uri="{FF2B5EF4-FFF2-40B4-BE49-F238E27FC236}">
                <a16:creationId xmlns:a16="http://schemas.microsoft.com/office/drawing/2014/main" id="{89A0F448-82D5-974D-A653-3F90694E23B1}"/>
              </a:ext>
            </a:extLst>
          </p:cNvPr>
          <p:cNvSpPr txBox="1"/>
          <p:nvPr/>
        </p:nvSpPr>
        <p:spPr>
          <a:xfrm>
            <a:off x="4349867" y="1294696"/>
            <a:ext cx="2248775" cy="1557158"/>
          </a:xfrm>
          <a:prstGeom prst="rect">
            <a:avLst/>
          </a:prstGeom>
          <a:noFill/>
        </p:spPr>
        <p:txBody>
          <a:bodyPr wrap="square" rtlCol="0" anchor="t">
            <a:spAutoFit/>
          </a:bodyPr>
          <a:lstStyle/>
          <a:p>
            <a:pPr marL="171450" indent="-171450">
              <a:lnSpc>
                <a:spcPct val="120000"/>
              </a:lnSpc>
              <a:buSzPct val="75000"/>
              <a:buFont typeface="Wingdings" panose="05000000000000000000" pitchFamily="2" charset="2"/>
              <a:buChar char="l"/>
            </a:pPr>
            <a:r>
              <a:rPr lang="zh-CN" altLang="en-US" sz="800" dirty="0">
                <a:cs typeface="PingFang SC Regular" panose="020B0400000000000000" charset="-122"/>
                <a:sym typeface="+mn-ea"/>
              </a:rPr>
              <a:t>L</a:t>
            </a:r>
            <a:r>
              <a:rPr lang="en-US" altLang="zh-CN" sz="800" dirty="0">
                <a:cs typeface="PingFang SC Regular" panose="020B0400000000000000" charset="-122"/>
                <a:sym typeface="+mn-ea"/>
              </a:rPr>
              <a:t>1 </a:t>
            </a:r>
            <a:r>
              <a:rPr lang="zh-CN" altLang="en-US" sz="800" dirty="0">
                <a:cs typeface="PingFang SC Regular" panose="020B0400000000000000" charset="-122"/>
                <a:sym typeface="+mn-ea"/>
              </a:rPr>
              <a:t>内核层：</a:t>
            </a:r>
            <a:r>
              <a:rPr lang="zh-CN" altLang="en-US" sz="800" dirty="0">
                <a:solidFill>
                  <a:schemeClr val="accent6"/>
                </a:solidFill>
                <a:cs typeface="PingFang SC Regular" panose="020B0400000000000000" charset="-122"/>
                <a:sym typeface="+mn-ea"/>
              </a:rPr>
              <a:t>面向数据库内核</a:t>
            </a:r>
            <a:r>
              <a:rPr lang="zh-CN" altLang="en-US" sz="800" dirty="0">
                <a:cs typeface="PingFang SC Regular" panose="020B0400000000000000" charset="-122"/>
                <a:sym typeface="+mn-ea"/>
              </a:rPr>
              <a:t>，包括数据库事务引擎，查询优化器等；</a:t>
            </a:r>
          </a:p>
          <a:p>
            <a:pPr marL="171450" indent="-171450">
              <a:lnSpc>
                <a:spcPct val="120000"/>
              </a:lnSpc>
              <a:buSzPct val="75000"/>
              <a:buFont typeface="Wingdings" panose="05000000000000000000" pitchFamily="2" charset="2"/>
              <a:buChar char="l"/>
            </a:pPr>
            <a:endParaRPr lang="zh-CN" altLang="en-US" sz="800" dirty="0">
              <a:cs typeface="PingFang SC Regular" panose="020B0400000000000000" charset="-122"/>
              <a:sym typeface="+mn-ea"/>
            </a:endParaRPr>
          </a:p>
          <a:p>
            <a:pPr marL="171450" indent="-171450">
              <a:lnSpc>
                <a:spcPct val="120000"/>
              </a:lnSpc>
              <a:buSzPct val="75000"/>
              <a:buFont typeface="Wingdings" panose="05000000000000000000" pitchFamily="2" charset="2"/>
              <a:buChar char="l"/>
            </a:pPr>
            <a:r>
              <a:rPr lang="en-US" altLang="zh-CN" sz="800" dirty="0">
                <a:cs typeface="PingFang SC Regular" panose="020B0400000000000000" charset="-122"/>
              </a:rPr>
              <a:t>L2 功能层</a:t>
            </a:r>
            <a:r>
              <a:rPr lang="zh-CN" altLang="en-US" sz="800" dirty="0">
                <a:cs typeface="PingFang SC Regular" panose="020B0400000000000000" charset="-122"/>
              </a:rPr>
              <a:t>：</a:t>
            </a:r>
            <a:r>
              <a:rPr lang="zh-CN" altLang="en-US" sz="800" dirty="0">
                <a:solidFill>
                  <a:schemeClr val="accent6"/>
                </a:solidFill>
                <a:cs typeface="PingFang SC Regular" panose="020B0400000000000000" charset="-122"/>
              </a:rPr>
              <a:t>ShardingSphere 最核心所在，可定制化开发平台</a:t>
            </a:r>
            <a:r>
              <a:rPr lang="zh-CN" altLang="en-US" sz="800" dirty="0">
                <a:cs typeface="PingFang SC Regular" panose="020B0400000000000000" charset="-122"/>
              </a:rPr>
              <a:t>。具有高定制化、高度内聚、灵活扩展等特点；</a:t>
            </a:r>
            <a:endParaRPr lang="en-US" altLang="zh-CN" sz="800" dirty="0">
              <a:cs typeface="PingFang SC Regular" panose="020B0400000000000000" charset="-122"/>
            </a:endParaRPr>
          </a:p>
          <a:p>
            <a:pPr marL="171450" indent="-171450">
              <a:lnSpc>
                <a:spcPct val="120000"/>
              </a:lnSpc>
              <a:buSzPct val="75000"/>
              <a:buFont typeface="Wingdings" panose="05000000000000000000" pitchFamily="2" charset="2"/>
              <a:buChar char="l"/>
            </a:pPr>
            <a:endParaRPr lang="en-US" altLang="zh-CN" sz="800" dirty="0">
              <a:cs typeface="PingFang SC Regular" panose="020B0400000000000000" charset="-122"/>
            </a:endParaRPr>
          </a:p>
          <a:p>
            <a:pPr marL="171450" indent="-171450">
              <a:lnSpc>
                <a:spcPct val="120000"/>
              </a:lnSpc>
              <a:buSzPct val="75000"/>
              <a:buFont typeface="Wingdings" panose="05000000000000000000" pitchFamily="2" charset="2"/>
              <a:buChar char="l"/>
            </a:pPr>
            <a:r>
              <a:rPr lang="zh-CN" altLang="en-US" sz="800" dirty="0">
                <a:cs typeface="PingFang SC Regular" panose="020B0400000000000000" charset="-122"/>
                <a:sym typeface="+mn-ea"/>
              </a:rPr>
              <a:t>L3 生态层：通过三个接口分别实现数据库协议、 SQL 方言和数据库存储对接，用于</a:t>
            </a:r>
            <a:r>
              <a:rPr lang="zh-CN" altLang="en-US" sz="800" dirty="0">
                <a:solidFill>
                  <a:schemeClr val="accent6"/>
                </a:solidFill>
                <a:cs typeface="PingFang SC Regular" panose="020B0400000000000000" charset="-122"/>
                <a:sym typeface="+mn-ea"/>
              </a:rPr>
              <a:t>打造异构数据网关</a:t>
            </a:r>
            <a:r>
              <a:rPr lang="zh-CN" altLang="en-US" sz="800" dirty="0">
                <a:cs typeface="PingFang SC Regular" panose="020B0400000000000000" charset="-122"/>
                <a:sym typeface="+mn-ea"/>
              </a:rPr>
              <a:t>；</a:t>
            </a:r>
          </a:p>
        </p:txBody>
      </p:sp>
      <p:pic>
        <p:nvPicPr>
          <p:cNvPr id="1026" name="Picture 2" descr="ShardingSphere Architecture">
            <a:extLst>
              <a:ext uri="{FF2B5EF4-FFF2-40B4-BE49-F238E27FC236}">
                <a16:creationId xmlns:a16="http://schemas.microsoft.com/office/drawing/2014/main" id="{4F72A169-1532-DB4B-8249-A76225896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87" y="954902"/>
            <a:ext cx="3161588" cy="223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28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D2D01C83-75C7-B713-6BE7-055A1A218A09}"/>
              </a:ext>
            </a:extLst>
          </p:cNvPr>
          <p:cNvSpPr/>
          <p:nvPr/>
        </p:nvSpPr>
        <p:spPr>
          <a:xfrm>
            <a:off x="2920768" y="1058300"/>
            <a:ext cx="1761001" cy="2070663"/>
          </a:xfrm>
          <a:prstGeom prst="roundRect">
            <a:avLst>
              <a:gd name="adj" fmla="val 3839"/>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19" name="矩形: 圆角 18">
            <a:extLst>
              <a:ext uri="{FF2B5EF4-FFF2-40B4-BE49-F238E27FC236}">
                <a16:creationId xmlns:a16="http://schemas.microsoft.com/office/drawing/2014/main" id="{5B4137D6-B0B7-A714-D7EF-E212B725AE23}"/>
              </a:ext>
            </a:extLst>
          </p:cNvPr>
          <p:cNvSpPr/>
          <p:nvPr/>
        </p:nvSpPr>
        <p:spPr>
          <a:xfrm>
            <a:off x="4963488" y="1058300"/>
            <a:ext cx="1761001" cy="2070663"/>
          </a:xfrm>
          <a:prstGeom prst="roundRect">
            <a:avLst>
              <a:gd name="adj" fmla="val 3839"/>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 name="矩形: 圆角 1">
            <a:extLst>
              <a:ext uri="{FF2B5EF4-FFF2-40B4-BE49-F238E27FC236}">
                <a16:creationId xmlns:a16="http://schemas.microsoft.com/office/drawing/2014/main" id="{5F7EBC92-5209-FE9F-85C0-3886357E6DFE}"/>
              </a:ext>
            </a:extLst>
          </p:cNvPr>
          <p:cNvSpPr/>
          <p:nvPr/>
        </p:nvSpPr>
        <p:spPr>
          <a:xfrm>
            <a:off x="880241" y="1058300"/>
            <a:ext cx="1761001" cy="2070663"/>
          </a:xfrm>
          <a:prstGeom prst="roundRect">
            <a:avLst>
              <a:gd name="adj" fmla="val 3839"/>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a:lstStyle/>
          <a:p>
            <a:r>
              <a:rPr kumimoji="1" lang="zh-CN" altLang="en-US" dirty="0">
                <a:solidFill>
                  <a:schemeClr val="tx1">
                    <a:lumMod val="95000"/>
                    <a:lumOff val="5000"/>
                  </a:schemeClr>
                </a:solidFill>
              </a:rPr>
              <a:t>核心功能</a:t>
            </a:r>
          </a:p>
        </p:txBody>
      </p:sp>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5525176" y="37725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sp>
        <p:nvSpPr>
          <p:cNvPr id="8" name="文本框 7">
            <a:extLst>
              <a:ext uri="{FF2B5EF4-FFF2-40B4-BE49-F238E27FC236}">
                <a16:creationId xmlns:a16="http://schemas.microsoft.com/office/drawing/2014/main" id="{98503BF2-1DB1-A742-A9F2-7EFB592A2694}"/>
              </a:ext>
            </a:extLst>
          </p:cNvPr>
          <p:cNvSpPr txBox="1"/>
          <p:nvPr/>
        </p:nvSpPr>
        <p:spPr>
          <a:xfrm>
            <a:off x="1475024" y="1332167"/>
            <a:ext cx="492443" cy="276999"/>
          </a:xfrm>
          <a:prstGeom prst="rect">
            <a:avLst/>
          </a:prstGeom>
          <a:noFill/>
        </p:spPr>
        <p:txBody>
          <a:bodyPr wrap="none" rtlCol="0">
            <a:spAutoFit/>
          </a:bodyPr>
          <a:lstStyle/>
          <a:p>
            <a:pPr algn="ctr"/>
            <a:r>
              <a:rPr kumimoji="1" lang="zh-CN" altLang="en-US" sz="1200" dirty="0">
                <a:solidFill>
                  <a:schemeClr val="tx1">
                    <a:lumMod val="85000"/>
                    <a:lumOff val="15000"/>
                  </a:schemeClr>
                </a:solidFill>
                <a:latin typeface="+mj-ea"/>
                <a:ea typeface="+mj-ea"/>
              </a:rPr>
              <a:t>连接</a:t>
            </a:r>
          </a:p>
        </p:txBody>
      </p:sp>
      <p:sp>
        <p:nvSpPr>
          <p:cNvPr id="9" name="文本框 8">
            <a:extLst>
              <a:ext uri="{FF2B5EF4-FFF2-40B4-BE49-F238E27FC236}">
                <a16:creationId xmlns:a16="http://schemas.microsoft.com/office/drawing/2014/main" id="{12BE3D89-401D-9641-859F-712425BF90B8}"/>
              </a:ext>
            </a:extLst>
          </p:cNvPr>
          <p:cNvSpPr txBox="1"/>
          <p:nvPr/>
        </p:nvSpPr>
        <p:spPr>
          <a:xfrm>
            <a:off x="956439" y="1615697"/>
            <a:ext cx="1684803" cy="1261692"/>
          </a:xfrm>
          <a:prstGeom prst="rect">
            <a:avLst/>
          </a:prstGeom>
          <a:noFill/>
        </p:spPr>
        <p:txBody>
          <a:bodyPr wrap="square" rtlCol="0">
            <a:spAutoFit/>
          </a:bodyPr>
          <a:lstStyle/>
          <a:p>
            <a:pPr>
              <a:lnSpc>
                <a:spcPct val="120000"/>
              </a:lnSpc>
            </a:pPr>
            <a:r>
              <a:rPr lang="zh-CN" altLang="en-US" sz="800" dirty="0">
                <a:solidFill>
                  <a:schemeClr val="tx1">
                    <a:lumMod val="85000"/>
                    <a:lumOff val="15000"/>
                  </a:schemeClr>
                </a:solidFill>
              </a:rPr>
              <a:t>连接</a:t>
            </a:r>
            <a:r>
              <a:rPr lang="zh-CN" altLang="zh-CN" sz="800" dirty="0">
                <a:solidFill>
                  <a:schemeClr val="tx1">
                    <a:lumMod val="85000"/>
                    <a:lumOff val="15000"/>
                  </a:schemeClr>
                </a:solidFill>
              </a:rPr>
              <a:t>是</a:t>
            </a:r>
            <a:r>
              <a:rPr lang="en-US" altLang="zh-CN" sz="800" dirty="0">
                <a:solidFill>
                  <a:schemeClr val="tx1">
                    <a:lumMod val="85000"/>
                    <a:lumOff val="15000"/>
                  </a:schemeClr>
                </a:solidFill>
              </a:rPr>
              <a:t> </a:t>
            </a:r>
            <a:r>
              <a:rPr lang="en-US" altLang="zh-CN" sz="800" dirty="0" err="1">
                <a:solidFill>
                  <a:schemeClr val="tx1">
                    <a:lumMod val="85000"/>
                    <a:lumOff val="15000"/>
                  </a:schemeClr>
                </a:solidFill>
              </a:rPr>
              <a:t>ShardingSphere</a:t>
            </a:r>
            <a:r>
              <a:rPr lang="en-US" altLang="zh-CN" sz="800" dirty="0">
                <a:solidFill>
                  <a:schemeClr val="tx1">
                    <a:lumMod val="85000"/>
                    <a:lumOff val="15000"/>
                  </a:schemeClr>
                </a:solidFill>
              </a:rPr>
              <a:t> </a:t>
            </a:r>
            <a:r>
              <a:rPr lang="zh-CN" altLang="zh-CN" sz="800" dirty="0">
                <a:solidFill>
                  <a:schemeClr val="tx1">
                    <a:lumMod val="85000"/>
                    <a:lumOff val="15000"/>
                  </a:schemeClr>
                </a:solidFill>
              </a:rPr>
              <a:t>的基础能力</a:t>
            </a:r>
            <a:r>
              <a:rPr lang="zh-CN" altLang="en-US" sz="800" dirty="0">
                <a:solidFill>
                  <a:schemeClr val="tx1">
                    <a:lumMod val="85000"/>
                    <a:lumOff val="15000"/>
                  </a:schemeClr>
                </a:solidFill>
              </a:rPr>
              <a:t>，可以有效</a:t>
            </a:r>
            <a:r>
              <a:rPr lang="zh-CN" altLang="en-US" sz="800" dirty="0">
                <a:solidFill>
                  <a:schemeClr val="accent6"/>
                </a:solidFill>
              </a:rPr>
              <a:t>简化</a:t>
            </a:r>
            <a:r>
              <a:rPr lang="zh-CN" altLang="zh-CN" sz="800" dirty="0">
                <a:solidFill>
                  <a:schemeClr val="accent6"/>
                </a:solidFill>
              </a:rPr>
              <a:t>数据和应用</a:t>
            </a:r>
            <a:r>
              <a:rPr lang="zh-CN" altLang="en-US" sz="800" dirty="0">
                <a:solidFill>
                  <a:schemeClr val="accent6"/>
                </a:solidFill>
              </a:rPr>
              <a:t>之间的</a:t>
            </a:r>
            <a:r>
              <a:rPr lang="zh-CN" altLang="zh-CN" sz="800" dirty="0">
                <a:solidFill>
                  <a:schemeClr val="accent6"/>
                </a:solidFill>
              </a:rPr>
              <a:t>连接</a:t>
            </a:r>
            <a:r>
              <a:rPr lang="zh-CN" altLang="zh-CN" sz="800" dirty="0">
                <a:solidFill>
                  <a:schemeClr val="tx1">
                    <a:lumMod val="85000"/>
                    <a:lumOff val="15000"/>
                  </a:schemeClr>
                </a:solidFill>
              </a:rPr>
              <a:t>。连接的设计要点在于</a:t>
            </a:r>
            <a:r>
              <a:rPr lang="zh-CN" altLang="zh-CN" sz="800" dirty="0">
                <a:solidFill>
                  <a:schemeClr val="accent6"/>
                </a:solidFill>
              </a:rPr>
              <a:t>强大的数据库的兼容性</a:t>
            </a:r>
            <a:r>
              <a:rPr lang="zh-CN" altLang="zh-CN" sz="800" dirty="0">
                <a:solidFill>
                  <a:schemeClr val="tx1">
                    <a:lumMod val="85000"/>
                    <a:lumOff val="15000"/>
                  </a:schemeClr>
                </a:solidFill>
              </a:rPr>
              <a:t>，在应用和数据之间搭建了一层与具体数据库实现无关的桥梁，为增量能力提供</a:t>
            </a:r>
            <a:r>
              <a:rPr lang="zh-CN" altLang="en-US" sz="800" dirty="0">
                <a:solidFill>
                  <a:schemeClr val="tx1">
                    <a:lumMod val="85000"/>
                    <a:lumOff val="15000"/>
                  </a:schemeClr>
                </a:solidFill>
              </a:rPr>
              <a:t>了基础</a:t>
            </a:r>
            <a:r>
              <a:rPr lang="zh-CN" altLang="zh-CN" sz="800" dirty="0">
                <a:solidFill>
                  <a:schemeClr val="tx1">
                    <a:lumMod val="85000"/>
                    <a:lumOff val="15000"/>
                  </a:schemeClr>
                </a:solidFill>
              </a:rPr>
              <a:t>。</a:t>
            </a:r>
          </a:p>
          <a:p>
            <a:pPr>
              <a:lnSpc>
                <a:spcPct val="120000"/>
              </a:lnSpc>
            </a:pPr>
            <a:endParaRPr kumimoji="1" lang="zh-CN" altLang="en-US" sz="800" dirty="0">
              <a:solidFill>
                <a:schemeClr val="tx1">
                  <a:lumMod val="85000"/>
                  <a:lumOff val="15000"/>
                </a:schemeClr>
              </a:solidFill>
            </a:endParaRPr>
          </a:p>
        </p:txBody>
      </p:sp>
      <p:sp>
        <p:nvSpPr>
          <p:cNvPr id="11" name="文本框 10">
            <a:extLst>
              <a:ext uri="{FF2B5EF4-FFF2-40B4-BE49-F238E27FC236}">
                <a16:creationId xmlns:a16="http://schemas.microsoft.com/office/drawing/2014/main" id="{2E06D405-632C-424E-A203-3AA1F81CE72B}"/>
              </a:ext>
            </a:extLst>
          </p:cNvPr>
          <p:cNvSpPr txBox="1"/>
          <p:nvPr/>
        </p:nvSpPr>
        <p:spPr>
          <a:xfrm>
            <a:off x="3569913" y="1332167"/>
            <a:ext cx="492443" cy="276999"/>
          </a:xfrm>
          <a:prstGeom prst="rect">
            <a:avLst/>
          </a:prstGeom>
          <a:noFill/>
        </p:spPr>
        <p:txBody>
          <a:bodyPr wrap="none" rtlCol="0">
            <a:spAutoFit/>
          </a:bodyPr>
          <a:lstStyle/>
          <a:p>
            <a:pPr algn="ctr"/>
            <a:r>
              <a:rPr kumimoji="1" lang="zh-CN" altLang="en-US" sz="1200" dirty="0">
                <a:solidFill>
                  <a:schemeClr val="tx1">
                    <a:lumMod val="85000"/>
                    <a:lumOff val="15000"/>
                  </a:schemeClr>
                </a:solidFill>
                <a:latin typeface="+mj-ea"/>
                <a:ea typeface="+mj-ea"/>
              </a:rPr>
              <a:t>增强</a:t>
            </a:r>
          </a:p>
        </p:txBody>
      </p:sp>
      <p:sp>
        <p:nvSpPr>
          <p:cNvPr id="12" name="文本框 11">
            <a:extLst>
              <a:ext uri="{FF2B5EF4-FFF2-40B4-BE49-F238E27FC236}">
                <a16:creationId xmlns:a16="http://schemas.microsoft.com/office/drawing/2014/main" id="{AEDD70D3-6650-8A4C-B248-E3AD4AED716B}"/>
              </a:ext>
            </a:extLst>
          </p:cNvPr>
          <p:cNvSpPr txBox="1"/>
          <p:nvPr/>
        </p:nvSpPr>
        <p:spPr>
          <a:xfrm>
            <a:off x="2989678" y="1615697"/>
            <a:ext cx="1681932" cy="1409425"/>
          </a:xfrm>
          <a:prstGeom prst="rect">
            <a:avLst/>
          </a:prstGeom>
          <a:noFill/>
        </p:spPr>
        <p:txBody>
          <a:bodyPr wrap="square" rtlCol="0">
            <a:spAutoFit/>
          </a:bodyPr>
          <a:lstStyle/>
          <a:p>
            <a:pPr>
              <a:lnSpc>
                <a:spcPct val="120000"/>
              </a:lnSpc>
            </a:pPr>
            <a:r>
              <a:rPr lang="zh-CN" altLang="en-US" sz="800" dirty="0">
                <a:solidFill>
                  <a:schemeClr val="tx1">
                    <a:lumMod val="85000"/>
                    <a:lumOff val="15000"/>
                  </a:schemeClr>
                </a:solidFill>
              </a:rPr>
              <a:t>增强是 </a:t>
            </a:r>
            <a:r>
              <a:rPr lang="en-US" altLang="zh-CN" sz="800" dirty="0" err="1">
                <a:solidFill>
                  <a:schemeClr val="tx1">
                    <a:lumMod val="85000"/>
                    <a:lumOff val="15000"/>
                  </a:schemeClr>
                </a:solidFill>
              </a:rPr>
              <a:t>ShardingSphere</a:t>
            </a:r>
            <a:r>
              <a:rPr lang="en-US" altLang="zh-CN" sz="800" dirty="0">
                <a:solidFill>
                  <a:schemeClr val="tx1">
                    <a:lumMod val="85000"/>
                    <a:lumOff val="15000"/>
                  </a:schemeClr>
                </a:solidFill>
              </a:rPr>
              <a:t> </a:t>
            </a:r>
            <a:r>
              <a:rPr lang="zh-CN" altLang="en-US" sz="800" dirty="0">
                <a:solidFill>
                  <a:schemeClr val="tx1">
                    <a:lumMod val="85000"/>
                    <a:lumOff val="15000"/>
                  </a:schemeClr>
                </a:solidFill>
              </a:rPr>
              <a:t>的主要能力，在拦截访问数据库流量的前提下，透明化的提供增量功能。增强包含了</a:t>
            </a:r>
            <a:r>
              <a:rPr lang="zh-CN" altLang="en-US" sz="800" dirty="0">
                <a:solidFill>
                  <a:schemeClr val="accent6"/>
                </a:solidFill>
              </a:rPr>
              <a:t>流量的重定向</a:t>
            </a:r>
            <a:r>
              <a:rPr lang="zh-CN" altLang="en-US" sz="800" dirty="0">
                <a:solidFill>
                  <a:schemeClr val="tx1">
                    <a:lumMod val="85000"/>
                    <a:lumOff val="15000"/>
                  </a:schemeClr>
                </a:solidFill>
              </a:rPr>
              <a:t>（数据分片、读写分离、影子库）、</a:t>
            </a:r>
            <a:r>
              <a:rPr lang="zh-CN" altLang="en-US" sz="800" dirty="0">
                <a:solidFill>
                  <a:schemeClr val="accent6"/>
                </a:solidFill>
              </a:rPr>
              <a:t>流量变形</a:t>
            </a:r>
            <a:r>
              <a:rPr lang="zh-CN" altLang="en-US" sz="800" dirty="0">
                <a:solidFill>
                  <a:schemeClr val="tx1">
                    <a:lumMod val="85000"/>
                    <a:lumOff val="15000"/>
                  </a:schemeClr>
                </a:solidFill>
              </a:rPr>
              <a:t>（数据加密）、</a:t>
            </a:r>
            <a:r>
              <a:rPr lang="zh-CN" altLang="en-US" sz="800" dirty="0">
                <a:solidFill>
                  <a:schemeClr val="accent6"/>
                </a:solidFill>
              </a:rPr>
              <a:t>流量鉴权</a:t>
            </a:r>
            <a:r>
              <a:rPr lang="zh-CN" altLang="en-US" sz="800" dirty="0">
                <a:solidFill>
                  <a:schemeClr val="tx1">
                    <a:lumMod val="85000"/>
                    <a:lumOff val="15000"/>
                  </a:schemeClr>
                </a:solidFill>
              </a:rPr>
              <a:t>（</a:t>
            </a:r>
            <a:r>
              <a:rPr lang="en-US" altLang="zh-CN" sz="800" dirty="0">
                <a:solidFill>
                  <a:schemeClr val="tx1">
                    <a:lumMod val="85000"/>
                    <a:lumOff val="15000"/>
                  </a:schemeClr>
                </a:solidFill>
              </a:rPr>
              <a:t>SQL</a:t>
            </a:r>
            <a:r>
              <a:rPr lang="zh-CN" altLang="en-US" sz="800" dirty="0">
                <a:solidFill>
                  <a:schemeClr val="tx1">
                    <a:lumMod val="85000"/>
                    <a:lumOff val="15000"/>
                  </a:schemeClr>
                </a:solidFill>
              </a:rPr>
              <a:t> 审计、权限）、</a:t>
            </a:r>
            <a:r>
              <a:rPr lang="zh-CN" altLang="en-US" sz="800" dirty="0">
                <a:solidFill>
                  <a:schemeClr val="accent6"/>
                </a:solidFill>
              </a:rPr>
              <a:t>流量治理</a:t>
            </a:r>
            <a:r>
              <a:rPr lang="zh-CN" altLang="en-US" sz="800" dirty="0">
                <a:solidFill>
                  <a:schemeClr val="tx1">
                    <a:lumMod val="85000"/>
                    <a:lumOff val="15000"/>
                  </a:schemeClr>
                </a:solidFill>
              </a:rPr>
              <a:t>（熔断、限流）以及</a:t>
            </a:r>
            <a:r>
              <a:rPr lang="zh-CN" altLang="en-US" sz="800" dirty="0">
                <a:solidFill>
                  <a:schemeClr val="accent6"/>
                </a:solidFill>
              </a:rPr>
              <a:t>流量分析</a:t>
            </a:r>
            <a:r>
              <a:rPr lang="zh-CN" altLang="en-US" sz="800" dirty="0">
                <a:solidFill>
                  <a:schemeClr val="tx1">
                    <a:lumMod val="85000"/>
                    <a:lumOff val="15000"/>
                  </a:schemeClr>
                </a:solidFill>
              </a:rPr>
              <a:t>（可观察性、服务质量分析）等。</a:t>
            </a:r>
          </a:p>
        </p:txBody>
      </p:sp>
      <p:sp>
        <p:nvSpPr>
          <p:cNvPr id="14" name="文本框 13">
            <a:extLst>
              <a:ext uri="{FF2B5EF4-FFF2-40B4-BE49-F238E27FC236}">
                <a16:creationId xmlns:a16="http://schemas.microsoft.com/office/drawing/2014/main" id="{08CCEBE2-9D9B-EF47-970D-6E7B85CB61C9}"/>
              </a:ext>
            </a:extLst>
          </p:cNvPr>
          <p:cNvSpPr txBox="1"/>
          <p:nvPr/>
        </p:nvSpPr>
        <p:spPr>
          <a:xfrm>
            <a:off x="5469249" y="1332167"/>
            <a:ext cx="646332" cy="276999"/>
          </a:xfrm>
          <a:prstGeom prst="rect">
            <a:avLst/>
          </a:prstGeom>
          <a:noFill/>
        </p:spPr>
        <p:txBody>
          <a:bodyPr wrap="none" rtlCol="0">
            <a:spAutoFit/>
          </a:bodyPr>
          <a:lstStyle/>
          <a:p>
            <a:pPr algn="ctr"/>
            <a:r>
              <a:rPr kumimoji="1" lang="zh-CN" altLang="en-US" sz="1200" dirty="0">
                <a:solidFill>
                  <a:schemeClr val="tx1">
                    <a:lumMod val="85000"/>
                    <a:lumOff val="15000"/>
                  </a:schemeClr>
                </a:solidFill>
                <a:latin typeface="+mj-ea"/>
                <a:ea typeface="+mj-ea"/>
              </a:rPr>
              <a:t>可插拔</a:t>
            </a:r>
          </a:p>
        </p:txBody>
      </p:sp>
      <p:sp>
        <p:nvSpPr>
          <p:cNvPr id="15" name="文本框 14">
            <a:extLst>
              <a:ext uri="{FF2B5EF4-FFF2-40B4-BE49-F238E27FC236}">
                <a16:creationId xmlns:a16="http://schemas.microsoft.com/office/drawing/2014/main" id="{896A287E-345A-AD4F-8F25-B20E63435E87}"/>
              </a:ext>
            </a:extLst>
          </p:cNvPr>
          <p:cNvSpPr txBox="1"/>
          <p:nvPr/>
        </p:nvSpPr>
        <p:spPr>
          <a:xfrm>
            <a:off x="5059320" y="1624663"/>
            <a:ext cx="1614489" cy="1113959"/>
          </a:xfrm>
          <a:prstGeom prst="rect">
            <a:avLst/>
          </a:prstGeom>
          <a:noFill/>
        </p:spPr>
        <p:txBody>
          <a:bodyPr wrap="square" rtlCol="0">
            <a:spAutoFit/>
          </a:bodyPr>
          <a:lstStyle/>
          <a:p>
            <a:pPr>
              <a:lnSpc>
                <a:spcPct val="120000"/>
              </a:lnSpc>
            </a:pPr>
            <a:r>
              <a:rPr lang="zh-CN" altLang="en-US" sz="800" dirty="0">
                <a:solidFill>
                  <a:schemeClr val="tx1">
                    <a:lumMod val="85000"/>
                    <a:lumOff val="15000"/>
                  </a:schemeClr>
                </a:solidFill>
              </a:rPr>
              <a:t>可插拔是 </a:t>
            </a:r>
            <a:r>
              <a:rPr lang="en-US" altLang="zh-CN" sz="800" dirty="0" err="1">
                <a:solidFill>
                  <a:schemeClr val="tx1">
                    <a:lumMod val="85000"/>
                    <a:lumOff val="15000"/>
                  </a:schemeClr>
                </a:solidFill>
              </a:rPr>
              <a:t>ShardingSphere</a:t>
            </a:r>
            <a:r>
              <a:rPr lang="en-US" altLang="zh-CN" sz="800" dirty="0">
                <a:solidFill>
                  <a:schemeClr val="tx1">
                    <a:lumMod val="85000"/>
                    <a:lumOff val="15000"/>
                  </a:schemeClr>
                </a:solidFill>
              </a:rPr>
              <a:t> </a:t>
            </a:r>
            <a:r>
              <a:rPr lang="zh-CN" altLang="en-US" sz="800" dirty="0">
                <a:solidFill>
                  <a:schemeClr val="tx1">
                    <a:lumMod val="85000"/>
                    <a:lumOff val="15000"/>
                  </a:schemeClr>
                </a:solidFill>
              </a:rPr>
              <a:t>的设计理念，架构内核是</a:t>
            </a:r>
            <a:r>
              <a:rPr lang="zh-CN" altLang="en-US" sz="800" dirty="0">
                <a:solidFill>
                  <a:schemeClr val="accent6"/>
                </a:solidFill>
              </a:rPr>
              <a:t>完全面向顶层接口设计</a:t>
            </a:r>
            <a:r>
              <a:rPr lang="zh-CN" altLang="en-US" sz="800" dirty="0">
                <a:solidFill>
                  <a:schemeClr val="tx1">
                    <a:lumMod val="85000"/>
                    <a:lumOff val="15000"/>
                  </a:schemeClr>
                </a:solidFill>
              </a:rPr>
              <a:t>的，</a:t>
            </a:r>
            <a:r>
              <a:rPr lang="zh-CN" altLang="en-US" sz="800" dirty="0">
                <a:solidFill>
                  <a:schemeClr val="accent6"/>
                </a:solidFill>
              </a:rPr>
              <a:t>内核模块完全不感知具体功能的存在</a:t>
            </a:r>
            <a:r>
              <a:rPr lang="zh-CN" altLang="en-US" sz="800" dirty="0">
                <a:solidFill>
                  <a:schemeClr val="tx1">
                    <a:lumMod val="85000"/>
                    <a:lumOff val="15000"/>
                  </a:schemeClr>
                </a:solidFill>
              </a:rPr>
              <a:t>。它为分库分表、读写分离等每一个功能插件赋予单独部署和协同配合的能力。</a:t>
            </a:r>
          </a:p>
        </p:txBody>
      </p:sp>
      <p:pic>
        <p:nvPicPr>
          <p:cNvPr id="16" name="图片 15">
            <a:extLst>
              <a:ext uri="{FF2B5EF4-FFF2-40B4-BE49-F238E27FC236}">
                <a16:creationId xmlns:a16="http://schemas.microsoft.com/office/drawing/2014/main" id="{D64A6190-D887-2949-9EB4-19A476C74755}"/>
              </a:ext>
            </a:extLst>
          </p:cNvPr>
          <p:cNvPicPr>
            <a:picLocks noChangeAspect="1"/>
          </p:cNvPicPr>
          <p:nvPr/>
        </p:nvPicPr>
        <p:blipFill>
          <a:blip r:embed="rId3"/>
          <a:stretch>
            <a:fillRect/>
          </a:stretch>
        </p:blipFill>
        <p:spPr>
          <a:xfrm>
            <a:off x="1451370" y="788514"/>
            <a:ext cx="539750" cy="530321"/>
          </a:xfrm>
          <a:prstGeom prst="rect">
            <a:avLst/>
          </a:prstGeom>
        </p:spPr>
      </p:pic>
      <p:pic>
        <p:nvPicPr>
          <p:cNvPr id="17" name="图片 16">
            <a:extLst>
              <a:ext uri="{FF2B5EF4-FFF2-40B4-BE49-F238E27FC236}">
                <a16:creationId xmlns:a16="http://schemas.microsoft.com/office/drawing/2014/main" id="{44BADCCE-7D66-8641-89BD-914E1611163B}"/>
              </a:ext>
            </a:extLst>
          </p:cNvPr>
          <p:cNvPicPr>
            <a:picLocks noChangeAspect="1"/>
          </p:cNvPicPr>
          <p:nvPr/>
        </p:nvPicPr>
        <p:blipFill>
          <a:blip r:embed="rId4"/>
          <a:stretch>
            <a:fillRect/>
          </a:stretch>
        </p:blipFill>
        <p:spPr>
          <a:xfrm>
            <a:off x="3546258" y="763842"/>
            <a:ext cx="539751" cy="533715"/>
          </a:xfrm>
          <a:prstGeom prst="rect">
            <a:avLst/>
          </a:prstGeom>
        </p:spPr>
      </p:pic>
      <p:pic>
        <p:nvPicPr>
          <p:cNvPr id="18" name="图片 17">
            <a:extLst>
              <a:ext uri="{FF2B5EF4-FFF2-40B4-BE49-F238E27FC236}">
                <a16:creationId xmlns:a16="http://schemas.microsoft.com/office/drawing/2014/main" id="{AFFF38D6-6AC5-C643-B8C2-03C6C6ECD6A3}"/>
              </a:ext>
            </a:extLst>
          </p:cNvPr>
          <p:cNvPicPr>
            <a:picLocks noChangeAspect="1"/>
          </p:cNvPicPr>
          <p:nvPr/>
        </p:nvPicPr>
        <p:blipFill>
          <a:blip r:embed="rId5"/>
          <a:stretch>
            <a:fillRect/>
          </a:stretch>
        </p:blipFill>
        <p:spPr>
          <a:xfrm>
            <a:off x="5522540" y="763842"/>
            <a:ext cx="539751" cy="539751"/>
          </a:xfrm>
          <a:prstGeom prst="rect">
            <a:avLst/>
          </a:prstGeom>
        </p:spPr>
      </p:pic>
    </p:spTree>
    <p:extLst>
      <p:ext uri="{BB962C8B-B14F-4D97-AF65-F5344CB8AC3E}">
        <p14:creationId xmlns:p14="http://schemas.microsoft.com/office/powerpoint/2010/main" val="133682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D341F46C-D05A-CFA3-CEC0-FF1436483818}"/>
              </a:ext>
            </a:extLst>
          </p:cNvPr>
          <p:cNvSpPr/>
          <p:nvPr/>
        </p:nvSpPr>
        <p:spPr>
          <a:xfrm>
            <a:off x="1003895" y="885031"/>
            <a:ext cx="5777906" cy="2376488"/>
          </a:xfrm>
          <a:prstGeom prst="roundRect">
            <a:avLst>
              <a:gd name="adj" fmla="val 3839"/>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a:lstStyle/>
          <a:p>
            <a:r>
              <a:rPr kumimoji="1" lang="zh-CN" altLang="en-US" dirty="0">
                <a:solidFill>
                  <a:schemeClr val="tx1">
                    <a:lumMod val="95000"/>
                    <a:lumOff val="5000"/>
                  </a:schemeClr>
                </a:solidFill>
              </a:rPr>
              <a:t>可插拔</a:t>
            </a:r>
            <a:r>
              <a:rPr lang="zh-CN" altLang="en-US" dirty="0">
                <a:cs typeface="PingFang SC Regular" panose="020B0400000000000000" charset="-122"/>
                <a:sym typeface="Helvetica Neue" panose="02000503000000020004"/>
              </a:rPr>
              <a:t>架构</a:t>
            </a:r>
            <a:endParaRPr kumimoji="1" lang="zh-CN" altLang="en-US" dirty="0">
              <a:solidFill>
                <a:schemeClr val="tx1">
                  <a:lumMod val="95000"/>
                  <a:lumOff val="5000"/>
                </a:schemeClr>
              </a:solidFill>
            </a:endParaRPr>
          </a:p>
        </p:txBody>
      </p:sp>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5525176" y="37725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pic>
        <p:nvPicPr>
          <p:cNvPr id="6" name="图片 5">
            <a:extLst>
              <a:ext uri="{FF2B5EF4-FFF2-40B4-BE49-F238E27FC236}">
                <a16:creationId xmlns:a16="http://schemas.microsoft.com/office/drawing/2014/main" id="{EA1E4208-422A-DB41-A0C8-3D2B6631FFD9}"/>
              </a:ext>
            </a:extLst>
          </p:cNvPr>
          <p:cNvPicPr>
            <a:picLocks noChangeAspect="1"/>
          </p:cNvPicPr>
          <p:nvPr/>
        </p:nvPicPr>
        <p:blipFill rotWithShape="1">
          <a:blip r:embed="rId3"/>
          <a:srcRect l="-3512" t="-3734" r="-4382" b="-4374"/>
          <a:stretch/>
        </p:blipFill>
        <p:spPr>
          <a:xfrm>
            <a:off x="1094458" y="962926"/>
            <a:ext cx="3278099" cy="2220698"/>
          </a:xfrm>
          <a:prstGeom prst="rect">
            <a:avLst/>
          </a:prstGeom>
          <a:solidFill>
            <a:schemeClr val="tx1"/>
          </a:solidFill>
        </p:spPr>
      </p:pic>
      <p:sp>
        <p:nvSpPr>
          <p:cNvPr id="8" name="文本框 7">
            <a:extLst>
              <a:ext uri="{FF2B5EF4-FFF2-40B4-BE49-F238E27FC236}">
                <a16:creationId xmlns:a16="http://schemas.microsoft.com/office/drawing/2014/main" id="{201C40F3-4BD1-A442-850F-5A1210B05A25}"/>
              </a:ext>
            </a:extLst>
          </p:cNvPr>
          <p:cNvSpPr txBox="1"/>
          <p:nvPr/>
        </p:nvSpPr>
        <p:spPr>
          <a:xfrm>
            <a:off x="4463120" y="1219355"/>
            <a:ext cx="2071030" cy="1707840"/>
          </a:xfrm>
          <a:prstGeom prst="rect">
            <a:avLst/>
          </a:prstGeom>
          <a:noFill/>
        </p:spPr>
        <p:txBody>
          <a:bodyPr wrap="square" rtlCol="0" anchor="t">
            <a:spAutoFit/>
          </a:bodyPr>
          <a:lstStyle/>
          <a:p>
            <a:pPr marL="171450" indent="-171450">
              <a:lnSpc>
                <a:spcPct val="120000"/>
              </a:lnSpc>
              <a:buSzPct val="75000"/>
              <a:buFont typeface="Wingdings" panose="05000000000000000000" pitchFamily="2" charset="2"/>
              <a:buChar char="l"/>
            </a:pPr>
            <a:r>
              <a:rPr lang="zh-CN" altLang="en-US" sz="800" dirty="0">
                <a:cs typeface="PingFang SC Regular" panose="020B0400000000000000" charset="-122"/>
              </a:rPr>
              <a:t>ShardingSphere 可插拔架构提供了</a:t>
            </a:r>
            <a:r>
              <a:rPr lang="zh-CN" altLang="en-US" sz="800" dirty="0">
                <a:solidFill>
                  <a:schemeClr val="accent6"/>
                </a:solidFill>
                <a:cs typeface="PingFang SC Regular" panose="020B0400000000000000" charset="-122"/>
              </a:rPr>
              <a:t>数十个基于 SPI 的扩展点</a:t>
            </a:r>
            <a:r>
              <a:rPr lang="zh-CN" altLang="en-US" sz="800" dirty="0">
                <a:cs typeface="PingFang SC Regular" panose="020B0400000000000000" charset="-122"/>
              </a:rPr>
              <a:t>，开发者可以十分方便的对功能进行定制化扩展；</a:t>
            </a:r>
          </a:p>
          <a:p>
            <a:pPr marL="171450" indent="-171450">
              <a:lnSpc>
                <a:spcPct val="120000"/>
              </a:lnSpc>
              <a:buSzPct val="75000"/>
              <a:buFont typeface="Wingdings" panose="05000000000000000000" pitchFamily="2" charset="2"/>
              <a:buChar char="l"/>
            </a:pPr>
            <a:endParaRPr lang="zh-CN" altLang="en-US" sz="800" dirty="0">
              <a:cs typeface="PingFang SC Regular" panose="020B0400000000000000" charset="-122"/>
            </a:endParaRPr>
          </a:p>
          <a:p>
            <a:pPr marL="171450" indent="-171450">
              <a:lnSpc>
                <a:spcPct val="120000"/>
              </a:lnSpc>
              <a:buSzPct val="75000"/>
              <a:buFont typeface="Wingdings" panose="05000000000000000000" pitchFamily="2" charset="2"/>
              <a:buChar char="l"/>
            </a:pPr>
            <a:r>
              <a:rPr lang="zh-CN" altLang="en-US" sz="800" dirty="0">
                <a:cs typeface="PingFang SC Regular" panose="020B0400000000000000" charset="-122"/>
              </a:rPr>
              <a:t>按照扩展点是基于技术还是基于功能实现，可以将扩展点划分为</a:t>
            </a:r>
            <a:r>
              <a:rPr lang="zh-CN" altLang="en-US" sz="800" dirty="0">
                <a:solidFill>
                  <a:schemeClr val="accent6"/>
                </a:solidFill>
                <a:cs typeface="PingFang SC Regular" panose="020B0400000000000000" charset="-122"/>
              </a:rPr>
              <a:t>功能扩展点和技术扩展点</a:t>
            </a:r>
            <a:r>
              <a:rPr lang="zh-CN" altLang="en-US" sz="800" dirty="0">
                <a:cs typeface="PingFang SC Regular" panose="020B0400000000000000" charset="-122"/>
              </a:rPr>
              <a:t>。</a:t>
            </a:r>
            <a:endParaRPr lang="en-US" altLang="zh-CN" sz="800" dirty="0">
              <a:cs typeface="PingFang SC Regular" panose="020B0400000000000000" charset="-122"/>
            </a:endParaRPr>
          </a:p>
          <a:p>
            <a:pPr marL="171450" indent="-171450">
              <a:lnSpc>
                <a:spcPct val="120000"/>
              </a:lnSpc>
              <a:buSzPct val="75000"/>
              <a:buFont typeface="Wingdings" panose="05000000000000000000" pitchFamily="2" charset="2"/>
              <a:buChar char="l"/>
            </a:pPr>
            <a:endParaRPr lang="zh-CN" altLang="en-US" sz="800" dirty="0">
              <a:cs typeface="PingFang SC Regular" panose="020B0400000000000000" charset="-122"/>
            </a:endParaRPr>
          </a:p>
          <a:p>
            <a:pPr marL="171450" indent="-171450">
              <a:lnSpc>
                <a:spcPct val="120000"/>
              </a:lnSpc>
              <a:buSzPct val="75000"/>
              <a:buFont typeface="Wingdings" panose="05000000000000000000" pitchFamily="2" charset="2"/>
              <a:buChar char="l"/>
            </a:pPr>
            <a:r>
              <a:rPr lang="zh-CN" altLang="en-US" sz="800" dirty="0">
                <a:cs typeface="PingFang SC Regular" panose="020B0400000000000000" charset="-122"/>
              </a:rPr>
              <a:t>基于扩展点，ShardingSphere 默认实现了</a:t>
            </a:r>
            <a:r>
              <a:rPr lang="zh-CN" altLang="en-US" sz="800" dirty="0">
                <a:solidFill>
                  <a:schemeClr val="accent6"/>
                </a:solidFill>
                <a:cs typeface="PingFang SC Regular" panose="020B0400000000000000" charset="-122"/>
              </a:rPr>
              <a:t>数据分片、读写分离、数据加密、影子库压测、高可用</a:t>
            </a:r>
            <a:r>
              <a:rPr lang="zh-CN" altLang="en-US" sz="800" dirty="0">
                <a:cs typeface="PingFang SC Regular" panose="020B0400000000000000" charset="-122"/>
              </a:rPr>
              <a:t>等功能；</a:t>
            </a:r>
          </a:p>
        </p:txBody>
      </p:sp>
    </p:spTree>
    <p:extLst>
      <p:ext uri="{BB962C8B-B14F-4D97-AF65-F5344CB8AC3E}">
        <p14:creationId xmlns:p14="http://schemas.microsoft.com/office/powerpoint/2010/main" val="2744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8C469-0236-30F4-964B-4FDE2FA49E25}"/>
              </a:ext>
            </a:extLst>
          </p:cNvPr>
          <p:cNvSpPr>
            <a:spLocks noGrp="1"/>
          </p:cNvSpPr>
          <p:nvPr>
            <p:ph type="title"/>
          </p:nvPr>
        </p:nvSpPr>
        <p:spPr/>
        <p:txBody>
          <a:bodyPr/>
          <a:lstStyle/>
          <a:p>
            <a:r>
              <a:rPr lang="en-US" altLang="zh-CN" dirty="0" err="1"/>
              <a:t>ShardingSphere</a:t>
            </a:r>
            <a:r>
              <a:rPr lang="en-US" altLang="zh-CN" dirty="0"/>
              <a:t> </a:t>
            </a:r>
            <a:r>
              <a:rPr lang="zh-CN" altLang="en-US" dirty="0"/>
              <a:t>云原生实践</a:t>
            </a:r>
          </a:p>
        </p:txBody>
      </p:sp>
    </p:spTree>
    <p:extLst>
      <p:ext uri="{BB962C8B-B14F-4D97-AF65-F5344CB8AC3E}">
        <p14:creationId xmlns:p14="http://schemas.microsoft.com/office/powerpoint/2010/main" val="23351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260434-9AD9-EBED-6F42-67C05A1274F9}"/>
              </a:ext>
            </a:extLst>
          </p:cNvPr>
          <p:cNvSpPr>
            <a:spLocks noGrp="1"/>
          </p:cNvSpPr>
          <p:nvPr>
            <p:ph type="ctrTitle"/>
          </p:nvPr>
        </p:nvSpPr>
        <p:spPr/>
        <p:txBody>
          <a:bodyPr/>
          <a:lstStyle/>
          <a:p>
            <a:r>
              <a:rPr kumimoji="1" lang="en" altLang="zh-CN" dirty="0"/>
              <a:t>Apache ShardingSphere</a:t>
            </a:r>
            <a:r>
              <a:rPr kumimoji="1" lang="zh-CN" altLang="en-US" dirty="0"/>
              <a:t> </a:t>
            </a:r>
            <a:br>
              <a:rPr kumimoji="1" lang="en-US" altLang="zh-CN" dirty="0"/>
            </a:br>
            <a:r>
              <a:rPr kumimoji="1" lang="zh-CN" altLang="en-US" dirty="0"/>
              <a:t>分布式数据库生态的云原生实践</a:t>
            </a:r>
          </a:p>
        </p:txBody>
      </p:sp>
      <p:sp>
        <p:nvSpPr>
          <p:cNvPr id="4" name="文本占位符 3">
            <a:extLst>
              <a:ext uri="{FF2B5EF4-FFF2-40B4-BE49-F238E27FC236}">
                <a16:creationId xmlns:a16="http://schemas.microsoft.com/office/drawing/2014/main" id="{09FAF7DE-765B-27B7-24F7-60FF6A8ACF7D}"/>
              </a:ext>
            </a:extLst>
          </p:cNvPr>
          <p:cNvSpPr>
            <a:spLocks noGrp="1"/>
          </p:cNvSpPr>
          <p:nvPr>
            <p:ph type="body" sz="quarter" idx="10"/>
          </p:nvPr>
        </p:nvSpPr>
        <p:spPr/>
        <p:txBody>
          <a:bodyPr/>
          <a:lstStyle/>
          <a:p>
            <a:r>
              <a:rPr kumimoji="1" lang="zh-CN" altLang="en-US" dirty="0"/>
              <a:t>端正强</a:t>
            </a:r>
          </a:p>
        </p:txBody>
      </p:sp>
      <p:sp>
        <p:nvSpPr>
          <p:cNvPr id="6" name="文本占位符 5">
            <a:extLst>
              <a:ext uri="{FF2B5EF4-FFF2-40B4-BE49-F238E27FC236}">
                <a16:creationId xmlns:a16="http://schemas.microsoft.com/office/drawing/2014/main" id="{9DF16E92-BD83-15C3-3B78-0F421A3A6013}"/>
              </a:ext>
            </a:extLst>
          </p:cNvPr>
          <p:cNvSpPr>
            <a:spLocks noGrp="1"/>
          </p:cNvSpPr>
          <p:nvPr>
            <p:ph type="body" sz="quarter" idx="12"/>
          </p:nvPr>
        </p:nvSpPr>
        <p:spPr/>
        <p:txBody>
          <a:bodyPr/>
          <a:lstStyle/>
          <a:p>
            <a:r>
              <a:rPr kumimoji="1" lang="en" altLang="zh-CN" dirty="0" err="1"/>
              <a:t>SphereEx</a:t>
            </a:r>
            <a:r>
              <a:rPr kumimoji="1" lang="en" altLang="zh-CN" dirty="0"/>
              <a:t> </a:t>
            </a:r>
            <a:r>
              <a:rPr kumimoji="1" lang="zh-CN" altLang="en-US" dirty="0"/>
              <a:t>高级中间件工程师</a:t>
            </a:r>
          </a:p>
          <a:p>
            <a:r>
              <a:rPr kumimoji="1" lang="en" altLang="zh-CN" dirty="0"/>
              <a:t>Apache </a:t>
            </a:r>
            <a:r>
              <a:rPr kumimoji="1" lang="en" altLang="zh-CN" dirty="0" err="1"/>
              <a:t>ShardingSphere</a:t>
            </a:r>
            <a:r>
              <a:rPr kumimoji="1" lang="en" altLang="zh-CN" dirty="0"/>
              <a:t> </a:t>
            </a:r>
            <a:r>
              <a:rPr kumimoji="1" lang="en-US" altLang="zh-CN" dirty="0"/>
              <a:t>PMC</a:t>
            </a:r>
            <a:endParaRPr kumimoji="1" lang="en" altLang="zh-CN" dirty="0"/>
          </a:p>
          <a:p>
            <a:endParaRPr kumimoji="1" lang="zh-CN" altLang="en-US" dirty="0"/>
          </a:p>
        </p:txBody>
      </p:sp>
    </p:spTree>
    <p:extLst>
      <p:ext uri="{BB962C8B-B14F-4D97-AF65-F5344CB8AC3E}">
        <p14:creationId xmlns:p14="http://schemas.microsoft.com/office/powerpoint/2010/main" val="410102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p15="http://schemas.microsoft.com/office/powerpoint/2012/main"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C60DF027-A7B3-DF9B-A6FD-CA9CF79BA276}"/>
              </a:ext>
            </a:extLst>
          </p:cNvPr>
          <p:cNvSpPr/>
          <p:nvPr/>
        </p:nvSpPr>
        <p:spPr>
          <a:xfrm>
            <a:off x="727668" y="1069625"/>
            <a:ext cx="5970987" cy="2649888"/>
          </a:xfrm>
          <a:prstGeom prst="roundRect">
            <a:avLst>
              <a:gd name="adj" fmla="val 3839"/>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a:lstStyle/>
          <a:p>
            <a:r>
              <a:rPr kumimoji="1" lang="en-US" altLang="zh-CN" dirty="0" err="1">
                <a:solidFill>
                  <a:schemeClr val="tx1">
                    <a:lumMod val="95000"/>
                    <a:lumOff val="5000"/>
                  </a:schemeClr>
                </a:solidFill>
              </a:rPr>
              <a:t>ShardingSphere</a:t>
            </a:r>
            <a:r>
              <a:rPr kumimoji="1" lang="zh-CN" altLang="en-US" dirty="0">
                <a:solidFill>
                  <a:schemeClr val="tx1">
                    <a:lumMod val="95000"/>
                    <a:lumOff val="5000"/>
                  </a:schemeClr>
                </a:solidFill>
              </a:rPr>
              <a:t> 虚拟机部署</a:t>
            </a:r>
          </a:p>
        </p:txBody>
      </p:sp>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5525176" y="37725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sp>
        <p:nvSpPr>
          <p:cNvPr id="9" name="文本框 8">
            <a:extLst>
              <a:ext uri="{FF2B5EF4-FFF2-40B4-BE49-F238E27FC236}">
                <a16:creationId xmlns:a16="http://schemas.microsoft.com/office/drawing/2014/main" id="{7E90C842-8483-AF4D-9917-0CBE10DEDA4B}"/>
              </a:ext>
            </a:extLst>
          </p:cNvPr>
          <p:cNvSpPr txBox="1"/>
          <p:nvPr/>
        </p:nvSpPr>
        <p:spPr>
          <a:xfrm>
            <a:off x="626923" y="605566"/>
            <a:ext cx="6348692" cy="378245"/>
          </a:xfrm>
          <a:prstGeom prst="rect">
            <a:avLst/>
          </a:prstGeom>
          <a:noFill/>
        </p:spPr>
        <p:txBody>
          <a:bodyPr wrap="square">
            <a:spAutoFit/>
          </a:bodyPr>
          <a:lstStyle/>
          <a:p>
            <a:pPr>
              <a:lnSpc>
                <a:spcPct val="120000"/>
              </a:lnSpc>
            </a:pPr>
            <a:r>
              <a:rPr lang="en-US" altLang="zh-CN" sz="800" dirty="0"/>
              <a:t>《</a:t>
            </a:r>
            <a:r>
              <a:rPr lang="zh-CN" altLang="en-US" sz="800" dirty="0"/>
              <a:t>Creating a Secure Distributed Database Cluster Leveraging Your Existing Database Management System</a:t>
            </a:r>
            <a:r>
              <a:rPr lang="en-US" altLang="zh-CN" sz="800" dirty="0"/>
              <a:t>》</a:t>
            </a:r>
            <a:r>
              <a:rPr lang="zh-CN" altLang="en-US" sz="800" dirty="0"/>
              <a:t>文章中介绍了如何在 </a:t>
            </a:r>
            <a:r>
              <a:rPr lang="en-US" altLang="zh-CN" sz="800" dirty="0"/>
              <a:t>AWS</a:t>
            </a:r>
            <a:r>
              <a:rPr lang="zh-CN" altLang="en-US" sz="800" dirty="0"/>
              <a:t> 云上，使用 </a:t>
            </a:r>
            <a:r>
              <a:rPr lang="en-US" altLang="zh-CN" sz="800" dirty="0" err="1"/>
              <a:t>ShardingSphere</a:t>
            </a:r>
            <a:r>
              <a:rPr lang="en-US" altLang="zh-CN" sz="800" dirty="0"/>
              <a:t>-Proxy</a:t>
            </a:r>
            <a:r>
              <a:rPr lang="zh-CN" altLang="en-US" sz="800" dirty="0"/>
              <a:t> 和 </a:t>
            </a:r>
            <a:r>
              <a:rPr lang="en" altLang="zh-CN" sz="800" dirty="0"/>
              <a:t>Aurora</a:t>
            </a:r>
            <a:r>
              <a:rPr lang="zh-CN" altLang="en-US" sz="800" dirty="0"/>
              <a:t> </a:t>
            </a:r>
            <a:r>
              <a:rPr lang="en-US" altLang="zh-CN" sz="800" dirty="0"/>
              <a:t>PostgreSQL-Compatible</a:t>
            </a:r>
            <a:r>
              <a:rPr lang="zh-CN" altLang="en-US" sz="800" dirty="0"/>
              <a:t> </a:t>
            </a:r>
            <a:r>
              <a:rPr lang="en-US" altLang="zh-CN" sz="800" dirty="0"/>
              <a:t>Edition</a:t>
            </a:r>
            <a:r>
              <a:rPr lang="zh-CN" altLang="en-US" sz="800" dirty="0"/>
              <a:t> 联合打造分布式数据库，主要步骤如下：</a:t>
            </a:r>
          </a:p>
        </p:txBody>
      </p:sp>
      <p:grpSp>
        <p:nvGrpSpPr>
          <p:cNvPr id="4" name="组合 3">
            <a:extLst>
              <a:ext uri="{FF2B5EF4-FFF2-40B4-BE49-F238E27FC236}">
                <a16:creationId xmlns:a16="http://schemas.microsoft.com/office/drawing/2014/main" id="{84E9D58E-FE0D-5048-91C3-43725DDF8AC0}"/>
              </a:ext>
            </a:extLst>
          </p:cNvPr>
          <p:cNvGrpSpPr/>
          <p:nvPr/>
        </p:nvGrpSpPr>
        <p:grpSpPr>
          <a:xfrm>
            <a:off x="871069" y="1423042"/>
            <a:ext cx="5684184" cy="2187261"/>
            <a:chOff x="0" y="1190175"/>
            <a:chExt cx="7602538" cy="2894012"/>
          </a:xfrm>
        </p:grpSpPr>
        <p:pic>
          <p:nvPicPr>
            <p:cNvPr id="2050" name="Picture 2">
              <a:extLst>
                <a:ext uri="{FF2B5EF4-FFF2-40B4-BE49-F238E27FC236}">
                  <a16:creationId xmlns:a16="http://schemas.microsoft.com/office/drawing/2014/main" id="{25E2E4FF-299C-704F-9EDE-63588B27C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90175"/>
              <a:ext cx="7602538" cy="10890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8DF2806-5F95-EC48-BF7C-F2678790D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79200"/>
              <a:ext cx="7602538" cy="1804987"/>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文本框 12">
            <a:extLst>
              <a:ext uri="{FF2B5EF4-FFF2-40B4-BE49-F238E27FC236}">
                <a16:creationId xmlns:a16="http://schemas.microsoft.com/office/drawing/2014/main" id="{EC1F0E2F-B218-974E-9C0E-6AB47A4A4597}"/>
              </a:ext>
            </a:extLst>
          </p:cNvPr>
          <p:cNvSpPr txBox="1"/>
          <p:nvPr/>
        </p:nvSpPr>
        <p:spPr>
          <a:xfrm>
            <a:off x="769003" y="1107834"/>
            <a:ext cx="3802156" cy="276999"/>
          </a:xfrm>
          <a:prstGeom prst="rect">
            <a:avLst/>
          </a:prstGeom>
          <a:noFill/>
        </p:spPr>
        <p:txBody>
          <a:bodyPr wrap="square">
            <a:spAutoFit/>
          </a:bodyPr>
          <a:lstStyle/>
          <a:p>
            <a:r>
              <a:rPr lang="en-US" altLang="zh-CN" sz="1200" dirty="0"/>
              <a:t>1. </a:t>
            </a:r>
            <a:r>
              <a:rPr lang="zh-CN" altLang="en-US" sz="1200" dirty="0"/>
              <a:t>为 </a:t>
            </a:r>
            <a:r>
              <a:rPr lang="en" altLang="zh-CN" sz="1200" dirty="0" err="1"/>
              <a:t>ShardingSphere</a:t>
            </a:r>
            <a:r>
              <a:rPr lang="en" altLang="zh-CN" sz="1200" dirty="0"/>
              <a:t>-Proxy </a:t>
            </a:r>
            <a:r>
              <a:rPr lang="zh-CN" altLang="en-US" sz="1200" dirty="0"/>
              <a:t>创建 </a:t>
            </a:r>
            <a:r>
              <a:rPr lang="en" altLang="zh-CN" sz="1200" dirty="0"/>
              <a:t>EC2</a:t>
            </a:r>
            <a:endParaRPr lang="zh-CN" altLang="en-US" sz="1200" dirty="0"/>
          </a:p>
        </p:txBody>
      </p:sp>
    </p:spTree>
    <p:extLst>
      <p:ext uri="{BB962C8B-B14F-4D97-AF65-F5344CB8AC3E}">
        <p14:creationId xmlns:p14="http://schemas.microsoft.com/office/powerpoint/2010/main" val="209280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198F6D5D-6084-EEB5-B5D9-C35B5CD3BFF7}"/>
              </a:ext>
            </a:extLst>
          </p:cNvPr>
          <p:cNvSpPr/>
          <p:nvPr/>
        </p:nvSpPr>
        <p:spPr>
          <a:xfrm>
            <a:off x="547250" y="727665"/>
            <a:ext cx="3254813" cy="2977559"/>
          </a:xfrm>
          <a:prstGeom prst="roundRect">
            <a:avLst>
              <a:gd name="adj" fmla="val 3839"/>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1032" name="Picture 8" descr="图片">
            <a:extLst>
              <a:ext uri="{FF2B5EF4-FFF2-40B4-BE49-F238E27FC236}">
                <a16:creationId xmlns:a16="http://schemas.microsoft.com/office/drawing/2014/main" id="{DBD5A3F7-44B5-0A44-81A3-1183FDB3C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688" y="1023085"/>
            <a:ext cx="3079190" cy="262580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圆角 3">
            <a:extLst>
              <a:ext uri="{FF2B5EF4-FFF2-40B4-BE49-F238E27FC236}">
                <a16:creationId xmlns:a16="http://schemas.microsoft.com/office/drawing/2014/main" id="{AD2A18C2-99E0-29F4-1415-FB5FEC9024F9}"/>
              </a:ext>
            </a:extLst>
          </p:cNvPr>
          <p:cNvSpPr/>
          <p:nvPr/>
        </p:nvSpPr>
        <p:spPr>
          <a:xfrm>
            <a:off x="2983351" y="1755775"/>
            <a:ext cx="4000499" cy="851443"/>
          </a:xfrm>
          <a:prstGeom prst="roundRect">
            <a:avLst>
              <a:gd name="adj" fmla="val 3839"/>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a:lstStyle/>
          <a:p>
            <a:r>
              <a:rPr kumimoji="1" lang="en-US" altLang="zh-CN" dirty="0" err="1">
                <a:solidFill>
                  <a:schemeClr val="tx1">
                    <a:lumMod val="95000"/>
                    <a:lumOff val="5000"/>
                  </a:schemeClr>
                </a:solidFill>
              </a:rPr>
              <a:t>ShardingSphere</a:t>
            </a:r>
            <a:r>
              <a:rPr kumimoji="1" lang="zh-CN" altLang="en-US" dirty="0">
                <a:solidFill>
                  <a:schemeClr val="tx1">
                    <a:lumMod val="95000"/>
                    <a:lumOff val="5000"/>
                  </a:schemeClr>
                </a:solidFill>
              </a:rPr>
              <a:t> 虚拟机部署</a:t>
            </a:r>
          </a:p>
        </p:txBody>
      </p:sp>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5525176" y="37725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sp>
        <p:nvSpPr>
          <p:cNvPr id="11" name="文本框 10">
            <a:extLst>
              <a:ext uri="{FF2B5EF4-FFF2-40B4-BE49-F238E27FC236}">
                <a16:creationId xmlns:a16="http://schemas.microsoft.com/office/drawing/2014/main" id="{E17FF3F1-0EAC-6844-B4B0-2AAFD0A16F65}"/>
              </a:ext>
            </a:extLst>
          </p:cNvPr>
          <p:cNvSpPr txBox="1"/>
          <p:nvPr/>
        </p:nvSpPr>
        <p:spPr>
          <a:xfrm>
            <a:off x="547250" y="727665"/>
            <a:ext cx="1722904" cy="276999"/>
          </a:xfrm>
          <a:prstGeom prst="rect">
            <a:avLst/>
          </a:prstGeom>
          <a:noFill/>
        </p:spPr>
        <p:txBody>
          <a:bodyPr wrap="square">
            <a:spAutoFit/>
          </a:bodyPr>
          <a:lstStyle/>
          <a:p>
            <a:r>
              <a:rPr lang="en-US" altLang="zh-CN" sz="1200" b="0" dirty="0">
                <a:effectLst/>
              </a:rPr>
              <a:t>2. </a:t>
            </a:r>
            <a:r>
              <a:rPr lang="zh-CN" altLang="en-US" sz="1200" b="0" dirty="0">
                <a:effectLst/>
              </a:rPr>
              <a:t>创建 </a:t>
            </a:r>
            <a:r>
              <a:rPr lang="en" altLang="zh-CN" sz="1200" b="0" dirty="0">
                <a:effectLst/>
              </a:rPr>
              <a:t>Aurora </a:t>
            </a:r>
            <a:r>
              <a:rPr lang="zh-CN" altLang="en-US" sz="1200" b="0" dirty="0">
                <a:effectLst/>
              </a:rPr>
              <a:t>数据库</a:t>
            </a:r>
            <a:endParaRPr lang="zh-CN" altLang="en-US" sz="1200" dirty="0"/>
          </a:p>
        </p:txBody>
      </p:sp>
      <p:pic>
        <p:nvPicPr>
          <p:cNvPr id="1034" name="Picture 10" descr="图片">
            <a:extLst>
              <a:ext uri="{FF2B5EF4-FFF2-40B4-BE49-F238E27FC236}">
                <a16:creationId xmlns:a16="http://schemas.microsoft.com/office/drawing/2014/main" id="{D016D4D1-604C-8440-A5AF-4510A84352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404" y="1647553"/>
            <a:ext cx="4106303" cy="851443"/>
          </a:xfrm>
          <a:prstGeom prst="rect">
            <a:avLst/>
          </a:prstGeom>
          <a:noFill/>
          <a:effectLst>
            <a:outerShdw blurRad="342900" sx="106000" sy="106000" algn="ctr" rotWithShape="0">
              <a:prstClr val="black">
                <a:alpha val="14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69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E15EA1DD-D486-2D0C-E702-B816309373FD}"/>
              </a:ext>
            </a:extLst>
          </p:cNvPr>
          <p:cNvSpPr/>
          <p:nvPr/>
        </p:nvSpPr>
        <p:spPr>
          <a:xfrm>
            <a:off x="609162" y="762000"/>
            <a:ext cx="4291450" cy="2606085"/>
          </a:xfrm>
          <a:prstGeom prst="roundRect">
            <a:avLst>
              <a:gd name="adj" fmla="val 3839"/>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a:lstStyle/>
          <a:p>
            <a:r>
              <a:rPr kumimoji="1" lang="en-US" altLang="zh-CN" dirty="0" err="1">
                <a:solidFill>
                  <a:schemeClr val="tx1">
                    <a:lumMod val="95000"/>
                    <a:lumOff val="5000"/>
                  </a:schemeClr>
                </a:solidFill>
              </a:rPr>
              <a:t>ShardingSphere</a:t>
            </a:r>
            <a:r>
              <a:rPr kumimoji="1" lang="zh-CN" altLang="en-US" dirty="0">
                <a:solidFill>
                  <a:schemeClr val="tx1">
                    <a:lumMod val="95000"/>
                    <a:lumOff val="5000"/>
                  </a:schemeClr>
                </a:solidFill>
              </a:rPr>
              <a:t> 虚拟机部署</a:t>
            </a:r>
          </a:p>
        </p:txBody>
      </p:sp>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5525176" y="37725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sp>
        <p:nvSpPr>
          <p:cNvPr id="11" name="文本框 10">
            <a:extLst>
              <a:ext uri="{FF2B5EF4-FFF2-40B4-BE49-F238E27FC236}">
                <a16:creationId xmlns:a16="http://schemas.microsoft.com/office/drawing/2014/main" id="{E17FF3F1-0EAC-6844-B4B0-2AAFD0A16F65}"/>
              </a:ext>
            </a:extLst>
          </p:cNvPr>
          <p:cNvSpPr txBox="1"/>
          <p:nvPr/>
        </p:nvSpPr>
        <p:spPr>
          <a:xfrm>
            <a:off x="609162" y="817777"/>
            <a:ext cx="3953314" cy="276999"/>
          </a:xfrm>
          <a:prstGeom prst="rect">
            <a:avLst/>
          </a:prstGeom>
          <a:noFill/>
        </p:spPr>
        <p:txBody>
          <a:bodyPr wrap="square">
            <a:spAutoFit/>
          </a:bodyPr>
          <a:lstStyle/>
          <a:p>
            <a:r>
              <a:rPr lang="en-US" altLang="zh-CN" sz="1200" b="0" dirty="0">
                <a:effectLst/>
              </a:rPr>
              <a:t>3. </a:t>
            </a:r>
            <a:r>
              <a:rPr lang="zh-CN" altLang="en-US" sz="1200" b="0" dirty="0">
                <a:effectLst/>
              </a:rPr>
              <a:t>部署 </a:t>
            </a:r>
            <a:r>
              <a:rPr lang="en" altLang="zh-CN" sz="1200" b="0" dirty="0" err="1">
                <a:effectLst/>
              </a:rPr>
              <a:t>ShardingSphere</a:t>
            </a:r>
            <a:r>
              <a:rPr lang="en" altLang="zh-CN" sz="1200" b="0" dirty="0">
                <a:effectLst/>
              </a:rPr>
              <a:t>-Proxy</a:t>
            </a:r>
            <a:r>
              <a:rPr lang="zh-CN" altLang="en-US" sz="1200" b="0" dirty="0">
                <a:effectLst/>
              </a:rPr>
              <a:t> </a:t>
            </a:r>
            <a:r>
              <a:rPr lang="en-US" altLang="zh-CN" sz="1200" b="0" dirty="0">
                <a:effectLst/>
              </a:rPr>
              <a:t>&amp;</a:t>
            </a:r>
            <a:r>
              <a:rPr lang="zh-CN" altLang="en-US" sz="1200" b="0" dirty="0">
                <a:effectLst/>
              </a:rPr>
              <a:t> 执行数据库操作</a:t>
            </a:r>
            <a:endParaRPr lang="en" altLang="zh-CN" sz="1200" dirty="0">
              <a:effectLst/>
            </a:endParaRPr>
          </a:p>
        </p:txBody>
      </p:sp>
      <p:pic>
        <p:nvPicPr>
          <p:cNvPr id="3074" name="Picture 2">
            <a:extLst>
              <a:ext uri="{FF2B5EF4-FFF2-40B4-BE49-F238E27FC236}">
                <a16:creationId xmlns:a16="http://schemas.microsoft.com/office/drawing/2014/main" id="{B33A73C9-0467-FD4E-8B89-62D8AB7EC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96" y="1150602"/>
            <a:ext cx="4107181" cy="207717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F6614141-9A36-E34B-8CD4-808B411E9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5812" y="1601810"/>
            <a:ext cx="3723712" cy="1011600"/>
          </a:xfrm>
          <a:prstGeom prst="rect">
            <a:avLst/>
          </a:prstGeom>
          <a:noFill/>
          <a:effectLst>
            <a:outerShdw blurRad="190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72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DC167F1A-299A-FE0B-ABC0-232DE8419790}"/>
              </a:ext>
            </a:extLst>
          </p:cNvPr>
          <p:cNvSpPr/>
          <p:nvPr/>
        </p:nvSpPr>
        <p:spPr>
          <a:xfrm>
            <a:off x="1003895" y="885031"/>
            <a:ext cx="5777906" cy="2376488"/>
          </a:xfrm>
          <a:prstGeom prst="roundRect">
            <a:avLst>
              <a:gd name="adj" fmla="val 3839"/>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5525176" y="37725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sp>
        <p:nvSpPr>
          <p:cNvPr id="6" name="文本框 5">
            <a:extLst>
              <a:ext uri="{FF2B5EF4-FFF2-40B4-BE49-F238E27FC236}">
                <a16:creationId xmlns:a16="http://schemas.microsoft.com/office/drawing/2014/main" id="{ADA88938-9210-C546-A6F4-C043237009CF}"/>
              </a:ext>
            </a:extLst>
          </p:cNvPr>
          <p:cNvSpPr txBox="1"/>
          <p:nvPr/>
        </p:nvSpPr>
        <p:spPr>
          <a:xfrm>
            <a:off x="4862402" y="1205505"/>
            <a:ext cx="1771873" cy="1735540"/>
          </a:xfrm>
          <a:prstGeom prst="rect">
            <a:avLst/>
          </a:prstGeom>
          <a:noFill/>
        </p:spPr>
        <p:txBody>
          <a:bodyPr wrap="square" rtlCol="0">
            <a:spAutoFit/>
          </a:bodyPr>
          <a:lstStyle/>
          <a:p>
            <a:pPr>
              <a:lnSpc>
                <a:spcPct val="150000"/>
              </a:lnSpc>
            </a:pPr>
            <a:r>
              <a:rPr kumimoji="1" lang="zh-CN" altLang="en-US" sz="800" dirty="0"/>
              <a:t>在传统的部署模式下，治理节点、计算节点和应用单独部署在各自的</a:t>
            </a:r>
            <a:r>
              <a:rPr kumimoji="1" lang="en-US" altLang="zh-CN" sz="800" dirty="0"/>
              <a:t> EC2 </a:t>
            </a:r>
            <a:r>
              <a:rPr kumimoji="1" lang="zh-CN" altLang="en-US" sz="800" dirty="0"/>
              <a:t>上。</a:t>
            </a:r>
            <a:endParaRPr kumimoji="1" lang="en-US" altLang="zh-CN" sz="800" dirty="0"/>
          </a:p>
          <a:p>
            <a:pPr>
              <a:lnSpc>
                <a:spcPct val="150000"/>
              </a:lnSpc>
            </a:pPr>
            <a:endParaRPr kumimoji="1" lang="en-US" altLang="zh-CN" sz="800" dirty="0"/>
          </a:p>
          <a:p>
            <a:pPr>
              <a:lnSpc>
                <a:spcPct val="150000"/>
              </a:lnSpc>
            </a:pPr>
            <a:r>
              <a:rPr kumimoji="1" lang="zh-CN" altLang="en-US" sz="800" dirty="0"/>
              <a:t>对于 </a:t>
            </a:r>
            <a:r>
              <a:rPr kumimoji="1" lang="en-US" altLang="zh-CN" sz="800" dirty="0"/>
              <a:t>Apache ShardingSphere </a:t>
            </a:r>
            <a:r>
              <a:rPr kumimoji="1" lang="zh-CN" altLang="en-US" sz="800" dirty="0"/>
              <a:t>来说，需要一些 </a:t>
            </a:r>
            <a:r>
              <a:rPr kumimoji="1" lang="en-US" altLang="zh-CN" sz="800" dirty="0"/>
              <a:t>EC2</a:t>
            </a:r>
            <a:r>
              <a:rPr kumimoji="1" lang="zh-CN" altLang="en-US" sz="800" dirty="0"/>
              <a:t> 机器安装部署所有组件，并且运维的同事需要管理和维护每一个安装组件的机器及其上运行的应用。</a:t>
            </a:r>
          </a:p>
        </p:txBody>
      </p:sp>
      <p:pic>
        <p:nvPicPr>
          <p:cNvPr id="8" name="图片 7" descr="图示&#10;&#10;描述已自动生成">
            <a:extLst>
              <a:ext uri="{FF2B5EF4-FFF2-40B4-BE49-F238E27FC236}">
                <a16:creationId xmlns:a16="http://schemas.microsoft.com/office/drawing/2014/main" id="{3609938F-C721-4444-BCDF-1899276F5F8C}"/>
              </a:ext>
            </a:extLst>
          </p:cNvPr>
          <p:cNvPicPr>
            <a:picLocks noChangeAspect="1"/>
          </p:cNvPicPr>
          <p:nvPr/>
        </p:nvPicPr>
        <p:blipFill>
          <a:blip r:embed="rId3"/>
          <a:stretch>
            <a:fillRect/>
          </a:stretch>
        </p:blipFill>
        <p:spPr>
          <a:xfrm>
            <a:off x="1085161" y="999853"/>
            <a:ext cx="3629716" cy="2146844"/>
          </a:xfrm>
          <a:prstGeom prst="rect">
            <a:avLst/>
          </a:prstGeom>
        </p:spPr>
      </p:pic>
      <p:sp>
        <p:nvSpPr>
          <p:cNvPr id="5" name="Title 2">
            <a:extLst>
              <a:ext uri="{FF2B5EF4-FFF2-40B4-BE49-F238E27FC236}">
                <a16:creationId xmlns:a16="http://schemas.microsoft.com/office/drawing/2014/main" id="{FFD92124-BF08-91E9-2907-5E2F9CFC5F72}"/>
              </a:ext>
            </a:extLst>
          </p:cNvPr>
          <p:cNvSpPr>
            <a:spLocks noGrp="1"/>
          </p:cNvSpPr>
          <p:nvPr>
            <p:ph type="title"/>
          </p:nvPr>
        </p:nvSpPr>
        <p:spPr/>
        <p:txBody>
          <a:bodyPr/>
          <a:lstStyle/>
          <a:p>
            <a:r>
              <a:rPr kumimoji="1" lang="en-US" altLang="zh-CN" dirty="0" err="1">
                <a:solidFill>
                  <a:schemeClr val="tx1">
                    <a:lumMod val="95000"/>
                    <a:lumOff val="5000"/>
                  </a:schemeClr>
                </a:solidFill>
              </a:rPr>
              <a:t>ShardingSphere</a:t>
            </a:r>
            <a:r>
              <a:rPr kumimoji="1" lang="zh-CN" altLang="en-US" dirty="0">
                <a:solidFill>
                  <a:schemeClr val="tx1">
                    <a:lumMod val="95000"/>
                    <a:lumOff val="5000"/>
                  </a:schemeClr>
                </a:solidFill>
              </a:rPr>
              <a:t> 虚拟机部署</a:t>
            </a:r>
          </a:p>
        </p:txBody>
      </p:sp>
    </p:spTree>
    <p:extLst>
      <p:ext uri="{BB962C8B-B14F-4D97-AF65-F5344CB8AC3E}">
        <p14:creationId xmlns:p14="http://schemas.microsoft.com/office/powerpoint/2010/main" val="113058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5525176" y="37725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grpSp>
        <p:nvGrpSpPr>
          <p:cNvPr id="3" name="组合 2">
            <a:extLst>
              <a:ext uri="{FF2B5EF4-FFF2-40B4-BE49-F238E27FC236}">
                <a16:creationId xmlns:a16="http://schemas.microsoft.com/office/drawing/2014/main" id="{1EFBD1E8-CC8A-9357-6C42-94B89555712A}"/>
              </a:ext>
            </a:extLst>
          </p:cNvPr>
          <p:cNvGrpSpPr/>
          <p:nvPr/>
        </p:nvGrpSpPr>
        <p:grpSpPr>
          <a:xfrm>
            <a:off x="4439732" y="1145381"/>
            <a:ext cx="2037755" cy="1540669"/>
            <a:chOff x="4439732" y="1145381"/>
            <a:chExt cx="2037755" cy="1540669"/>
          </a:xfrm>
        </p:grpSpPr>
        <p:sp>
          <p:nvSpPr>
            <p:cNvPr id="11" name="矩形: 圆角 10">
              <a:extLst>
                <a:ext uri="{FF2B5EF4-FFF2-40B4-BE49-F238E27FC236}">
                  <a16:creationId xmlns:a16="http://schemas.microsoft.com/office/drawing/2014/main" id="{83369FC7-32A9-ACF7-447D-419B8F4D099E}"/>
                </a:ext>
              </a:extLst>
            </p:cNvPr>
            <p:cNvSpPr/>
            <p:nvPr/>
          </p:nvSpPr>
          <p:spPr>
            <a:xfrm>
              <a:off x="4439732" y="1145381"/>
              <a:ext cx="2037755" cy="1540669"/>
            </a:xfrm>
            <a:prstGeom prst="roundRect">
              <a:avLst>
                <a:gd name="adj" fmla="val 3839"/>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10" name="文本框 9">
              <a:extLst>
                <a:ext uri="{FF2B5EF4-FFF2-40B4-BE49-F238E27FC236}">
                  <a16:creationId xmlns:a16="http://schemas.microsoft.com/office/drawing/2014/main" id="{3660708D-5AF5-6046-876B-5E62A3BA2031}"/>
                </a:ext>
              </a:extLst>
            </p:cNvPr>
            <p:cNvSpPr txBox="1"/>
            <p:nvPr/>
          </p:nvSpPr>
          <p:spPr>
            <a:xfrm>
              <a:off x="4649811" y="1222209"/>
              <a:ext cx="1516040" cy="1166153"/>
            </a:xfrm>
            <a:prstGeom prst="rect">
              <a:avLst/>
            </a:prstGeom>
            <a:noFill/>
          </p:spPr>
          <p:txBody>
            <a:bodyPr wrap="square">
              <a:spAutoFit/>
            </a:bodyPr>
            <a:lstStyle/>
            <a:p>
              <a:pPr>
                <a:lnSpc>
                  <a:spcPct val="200000"/>
                </a:lnSpc>
                <a:buSzPct val="75000"/>
              </a:pPr>
              <a:r>
                <a:rPr lang="zh-CN" altLang="en-US" sz="1200" dirty="0">
                  <a:solidFill>
                    <a:schemeClr val="tx1"/>
                  </a:solidFill>
                </a:rPr>
                <a:t>云上部署的优势</a:t>
              </a:r>
              <a:endParaRPr lang="en-US" altLang="zh-CN" sz="1200" dirty="0">
                <a:solidFill>
                  <a:schemeClr val="tx1"/>
                </a:solidFill>
              </a:endParaRPr>
            </a:p>
            <a:p>
              <a:pPr marL="171450" indent="-171450">
                <a:lnSpc>
                  <a:spcPct val="200000"/>
                </a:lnSpc>
                <a:buSzPct val="75000"/>
                <a:buFont typeface="Wingdings" panose="05000000000000000000" pitchFamily="2" charset="2"/>
                <a:buChar char="l"/>
              </a:pPr>
              <a:r>
                <a:rPr lang="zh-CN" altLang="en-US" sz="800" dirty="0">
                  <a:solidFill>
                    <a:schemeClr val="tx1"/>
                  </a:solidFill>
                </a:rPr>
                <a:t>优秀的弹性伸缩能力</a:t>
              </a:r>
              <a:endParaRPr kumimoji="1" lang="en-US" altLang="zh-CN" sz="800" dirty="0">
                <a:solidFill>
                  <a:schemeClr val="tx1"/>
                </a:solidFill>
              </a:endParaRPr>
            </a:p>
            <a:p>
              <a:pPr marL="171450" indent="-171450">
                <a:lnSpc>
                  <a:spcPct val="200000"/>
                </a:lnSpc>
                <a:buSzPct val="75000"/>
                <a:buFont typeface="Wingdings" panose="05000000000000000000" pitchFamily="2" charset="2"/>
                <a:buChar char="l"/>
              </a:pPr>
              <a:r>
                <a:rPr lang="zh-CN" altLang="en-US" sz="800" dirty="0">
                  <a:solidFill>
                    <a:schemeClr val="tx1"/>
                  </a:solidFill>
                </a:rPr>
                <a:t>提高服务器资源利用率</a:t>
              </a:r>
              <a:endParaRPr lang="en-US" altLang="zh-CN" sz="800" dirty="0">
                <a:solidFill>
                  <a:schemeClr val="tx1"/>
                </a:solidFill>
              </a:endParaRPr>
            </a:p>
            <a:p>
              <a:pPr marL="171450" indent="-171450">
                <a:lnSpc>
                  <a:spcPct val="200000"/>
                </a:lnSpc>
                <a:buSzPct val="75000"/>
                <a:buFont typeface="Wingdings" panose="05000000000000000000" pitchFamily="2" charset="2"/>
                <a:buChar char="l"/>
              </a:pPr>
              <a:r>
                <a:rPr lang="zh-CN" altLang="en-US" sz="800" dirty="0">
                  <a:solidFill>
                    <a:schemeClr val="tx1"/>
                  </a:solidFill>
                </a:rPr>
                <a:t>自动化服务状态管理</a:t>
              </a:r>
            </a:p>
          </p:txBody>
        </p:sp>
      </p:grpSp>
      <p:grpSp>
        <p:nvGrpSpPr>
          <p:cNvPr id="2" name="组合 1">
            <a:extLst>
              <a:ext uri="{FF2B5EF4-FFF2-40B4-BE49-F238E27FC236}">
                <a16:creationId xmlns:a16="http://schemas.microsoft.com/office/drawing/2014/main" id="{BA73AF77-9BB7-3C31-1393-58016ECE4548}"/>
              </a:ext>
            </a:extLst>
          </p:cNvPr>
          <p:cNvGrpSpPr/>
          <p:nvPr/>
        </p:nvGrpSpPr>
        <p:grpSpPr>
          <a:xfrm>
            <a:off x="1181695" y="1145381"/>
            <a:ext cx="2037755" cy="1540669"/>
            <a:chOff x="1181695" y="1145381"/>
            <a:chExt cx="2037755" cy="1540669"/>
          </a:xfrm>
        </p:grpSpPr>
        <p:sp>
          <p:nvSpPr>
            <p:cNvPr id="9" name="矩形: 圆角 8">
              <a:extLst>
                <a:ext uri="{FF2B5EF4-FFF2-40B4-BE49-F238E27FC236}">
                  <a16:creationId xmlns:a16="http://schemas.microsoft.com/office/drawing/2014/main" id="{98AA02CF-A7CA-A316-DCA2-D8405BCF549C}"/>
                </a:ext>
              </a:extLst>
            </p:cNvPr>
            <p:cNvSpPr/>
            <p:nvPr/>
          </p:nvSpPr>
          <p:spPr>
            <a:xfrm>
              <a:off x="1181695" y="1145381"/>
              <a:ext cx="2037755" cy="1540669"/>
            </a:xfrm>
            <a:prstGeom prst="roundRect">
              <a:avLst>
                <a:gd name="adj" fmla="val 3839"/>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8" name="文本框 7">
              <a:extLst>
                <a:ext uri="{FF2B5EF4-FFF2-40B4-BE49-F238E27FC236}">
                  <a16:creationId xmlns:a16="http://schemas.microsoft.com/office/drawing/2014/main" id="{CC12B5F5-B1C6-2F46-A9A3-46C1DD132AAF}"/>
                </a:ext>
              </a:extLst>
            </p:cNvPr>
            <p:cNvSpPr txBox="1"/>
            <p:nvPr/>
          </p:nvSpPr>
          <p:spPr>
            <a:xfrm>
              <a:off x="1297080" y="1222209"/>
              <a:ext cx="1735612" cy="1166153"/>
            </a:xfrm>
            <a:prstGeom prst="rect">
              <a:avLst/>
            </a:prstGeom>
            <a:noFill/>
          </p:spPr>
          <p:txBody>
            <a:bodyPr wrap="square">
              <a:spAutoFit/>
            </a:bodyPr>
            <a:lstStyle/>
            <a:p>
              <a:pPr>
                <a:lnSpc>
                  <a:spcPct val="200000"/>
                </a:lnSpc>
                <a:buSzPct val="75000"/>
              </a:pPr>
              <a:r>
                <a:rPr lang="zh-CN" altLang="en-US" sz="1200" dirty="0">
                  <a:solidFill>
                    <a:schemeClr val="tx1"/>
                  </a:solidFill>
                  <a:cs typeface="JetBrains Mono" panose="02000009000000000000" pitchFamily="49" charset="0"/>
                </a:rPr>
                <a:t>传统虚拟机部署的</a:t>
              </a:r>
              <a:r>
                <a:rPr lang="zh-CN" altLang="en-US" sz="1200" dirty="0">
                  <a:cs typeface="JetBrains Mono" panose="02000009000000000000" pitchFamily="49" charset="0"/>
                </a:rPr>
                <a:t>问题</a:t>
              </a:r>
              <a:endParaRPr lang="en-US" altLang="zh-CN" sz="1200" dirty="0">
                <a:solidFill>
                  <a:schemeClr val="tx1"/>
                </a:solidFill>
                <a:cs typeface="JetBrains Mono" panose="02000009000000000000" pitchFamily="49" charset="0"/>
              </a:endParaRPr>
            </a:p>
            <a:p>
              <a:pPr marL="171450" indent="-171450">
                <a:lnSpc>
                  <a:spcPct val="200000"/>
                </a:lnSpc>
                <a:buSzPct val="75000"/>
                <a:buFont typeface="Wingdings" panose="05000000000000000000" pitchFamily="2" charset="2"/>
                <a:buChar char="l"/>
              </a:pPr>
              <a:r>
                <a:rPr lang="zh-CN" altLang="en-US" sz="800" dirty="0">
                  <a:solidFill>
                    <a:schemeClr val="tx1"/>
                  </a:solidFill>
                  <a:cs typeface="JetBrains Mono" panose="02000009000000000000" pitchFamily="49" charset="0"/>
                </a:rPr>
                <a:t>水平扩展能力不足</a:t>
              </a:r>
              <a:endParaRPr lang="en-US" altLang="zh-CN" sz="800" dirty="0">
                <a:solidFill>
                  <a:schemeClr val="tx1"/>
                </a:solidFill>
                <a:cs typeface="JetBrains Mono" panose="02000009000000000000" pitchFamily="49" charset="0"/>
              </a:endParaRPr>
            </a:p>
            <a:p>
              <a:pPr marL="171450" indent="-171450">
                <a:lnSpc>
                  <a:spcPct val="200000"/>
                </a:lnSpc>
                <a:buSzPct val="75000"/>
                <a:buFont typeface="Wingdings" panose="05000000000000000000" pitchFamily="2" charset="2"/>
                <a:buChar char="l"/>
              </a:pPr>
              <a:r>
                <a:rPr lang="zh-CN" altLang="en-US" sz="800" dirty="0">
                  <a:solidFill>
                    <a:schemeClr val="tx1"/>
                  </a:solidFill>
                  <a:cs typeface="JetBrains Mono" panose="02000009000000000000" pitchFamily="49" charset="0"/>
                </a:rPr>
                <a:t>宿主机资源利用率不高</a:t>
              </a:r>
              <a:endParaRPr lang="en-US" altLang="zh-CN" sz="800" dirty="0">
                <a:solidFill>
                  <a:schemeClr val="tx1"/>
                </a:solidFill>
                <a:cs typeface="JetBrains Mono" panose="02000009000000000000" pitchFamily="49" charset="0"/>
              </a:endParaRPr>
            </a:p>
            <a:p>
              <a:pPr marL="171450" indent="-171450">
                <a:lnSpc>
                  <a:spcPct val="200000"/>
                </a:lnSpc>
                <a:buSzPct val="75000"/>
                <a:buFont typeface="Wingdings" panose="05000000000000000000" pitchFamily="2" charset="2"/>
                <a:buChar char="l"/>
              </a:pPr>
              <a:r>
                <a:rPr lang="zh-CN" altLang="en-US" sz="800" dirty="0">
                  <a:solidFill>
                    <a:schemeClr val="tx1"/>
                  </a:solidFill>
                  <a:cs typeface="JetBrains Mono" panose="02000009000000000000" pitchFamily="49" charset="0"/>
                </a:rPr>
                <a:t>服务状态管理复杂</a:t>
              </a:r>
            </a:p>
          </p:txBody>
        </p:sp>
      </p:grpSp>
      <p:sp>
        <p:nvSpPr>
          <p:cNvPr id="4" name="燕尾形箭头 3">
            <a:extLst>
              <a:ext uri="{FF2B5EF4-FFF2-40B4-BE49-F238E27FC236}">
                <a16:creationId xmlns:a16="http://schemas.microsoft.com/office/drawing/2014/main" id="{6E8C951C-3637-C749-8800-4A567EB406DF}"/>
              </a:ext>
            </a:extLst>
          </p:cNvPr>
          <p:cNvSpPr/>
          <p:nvPr/>
        </p:nvSpPr>
        <p:spPr>
          <a:xfrm>
            <a:off x="3344328" y="1713382"/>
            <a:ext cx="978408" cy="484632"/>
          </a:xfrm>
          <a:prstGeom prst="notched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Title 2">
            <a:extLst>
              <a:ext uri="{FF2B5EF4-FFF2-40B4-BE49-F238E27FC236}">
                <a16:creationId xmlns:a16="http://schemas.microsoft.com/office/drawing/2014/main" id="{430E78B0-4841-7A07-D194-4328C8646462}"/>
              </a:ext>
            </a:extLst>
          </p:cNvPr>
          <p:cNvSpPr>
            <a:spLocks noGrp="1"/>
          </p:cNvSpPr>
          <p:nvPr>
            <p:ph type="title"/>
          </p:nvPr>
        </p:nvSpPr>
        <p:spPr/>
        <p:txBody>
          <a:bodyPr/>
          <a:lstStyle/>
          <a:p>
            <a:r>
              <a:rPr kumimoji="1" lang="en-US" altLang="zh-CN" dirty="0" err="1">
                <a:solidFill>
                  <a:schemeClr val="tx1">
                    <a:lumMod val="95000"/>
                    <a:lumOff val="5000"/>
                  </a:schemeClr>
                </a:solidFill>
              </a:rPr>
              <a:t>ShardingSphere</a:t>
            </a:r>
            <a:r>
              <a:rPr kumimoji="1" lang="zh-CN" altLang="en-US" dirty="0">
                <a:solidFill>
                  <a:schemeClr val="tx1">
                    <a:lumMod val="95000"/>
                    <a:lumOff val="5000"/>
                  </a:schemeClr>
                </a:solidFill>
              </a:rPr>
              <a:t> 虚拟机部署</a:t>
            </a:r>
          </a:p>
        </p:txBody>
      </p:sp>
    </p:spTree>
    <p:extLst>
      <p:ext uri="{BB962C8B-B14F-4D97-AF65-F5344CB8AC3E}">
        <p14:creationId xmlns:p14="http://schemas.microsoft.com/office/powerpoint/2010/main" val="393192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F0BC74DC-DE43-1AE5-AFE6-A63FA85858D6}"/>
              </a:ext>
            </a:extLst>
          </p:cNvPr>
          <p:cNvSpPr/>
          <p:nvPr/>
        </p:nvSpPr>
        <p:spPr>
          <a:xfrm>
            <a:off x="3291760" y="677165"/>
            <a:ext cx="3801190" cy="2792218"/>
          </a:xfrm>
          <a:prstGeom prst="roundRect">
            <a:avLst>
              <a:gd name="adj" fmla="val 2471"/>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 name="矩形: 圆角 1">
            <a:extLst>
              <a:ext uri="{FF2B5EF4-FFF2-40B4-BE49-F238E27FC236}">
                <a16:creationId xmlns:a16="http://schemas.microsoft.com/office/drawing/2014/main" id="{A1A33D35-06B4-B9C4-D8BA-1D57518B13A5}"/>
              </a:ext>
            </a:extLst>
          </p:cNvPr>
          <p:cNvSpPr/>
          <p:nvPr/>
        </p:nvSpPr>
        <p:spPr>
          <a:xfrm>
            <a:off x="569003" y="1042590"/>
            <a:ext cx="2644097" cy="2061369"/>
          </a:xfrm>
          <a:prstGeom prst="roundRect">
            <a:avLst>
              <a:gd name="adj" fmla="val 2471"/>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a:lstStyle/>
          <a:p>
            <a:r>
              <a:rPr kumimoji="1" lang="en-US" altLang="zh-CN" dirty="0" err="1">
                <a:solidFill>
                  <a:schemeClr val="tx1">
                    <a:lumMod val="95000"/>
                    <a:lumOff val="5000"/>
                  </a:schemeClr>
                </a:solidFill>
              </a:rPr>
              <a:t>ShardingSphere</a:t>
            </a:r>
            <a:r>
              <a:rPr kumimoji="1" lang="zh-CN" altLang="en-US" dirty="0">
                <a:solidFill>
                  <a:schemeClr val="tx1">
                    <a:lumMod val="95000"/>
                    <a:lumOff val="5000"/>
                  </a:schemeClr>
                </a:solidFill>
              </a:rPr>
              <a:t> 云原生解决方案</a:t>
            </a:r>
          </a:p>
        </p:txBody>
      </p:sp>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5525176" y="37725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pic>
        <p:nvPicPr>
          <p:cNvPr id="6" name="Picture 1">
            <a:extLst>
              <a:ext uri="{FF2B5EF4-FFF2-40B4-BE49-F238E27FC236}">
                <a16:creationId xmlns:a16="http://schemas.microsoft.com/office/drawing/2014/main" id="{006901AD-890B-DF49-AA97-85DC23D95A8E}"/>
              </a:ext>
            </a:extLst>
          </p:cNvPr>
          <p:cNvPicPr>
            <a:picLocks noChangeAspect="1"/>
          </p:cNvPicPr>
          <p:nvPr/>
        </p:nvPicPr>
        <p:blipFill>
          <a:blip r:embed="rId3"/>
          <a:stretch>
            <a:fillRect/>
          </a:stretch>
        </p:blipFill>
        <p:spPr>
          <a:xfrm>
            <a:off x="3382295" y="779248"/>
            <a:ext cx="3615845" cy="2588053"/>
          </a:xfrm>
          <a:prstGeom prst="rect">
            <a:avLst/>
          </a:prstGeom>
        </p:spPr>
      </p:pic>
      <p:pic>
        <p:nvPicPr>
          <p:cNvPr id="8" name="Picture 13">
            <a:extLst>
              <a:ext uri="{FF2B5EF4-FFF2-40B4-BE49-F238E27FC236}">
                <a16:creationId xmlns:a16="http://schemas.microsoft.com/office/drawing/2014/main" id="{6D1C0C04-CF39-5648-8D91-3F3BE64CA8C5}"/>
              </a:ext>
            </a:extLst>
          </p:cNvPr>
          <p:cNvPicPr>
            <a:picLocks noChangeAspect="1"/>
          </p:cNvPicPr>
          <p:nvPr/>
        </p:nvPicPr>
        <p:blipFill>
          <a:blip r:embed="rId4"/>
          <a:stretch>
            <a:fillRect/>
          </a:stretch>
        </p:blipFill>
        <p:spPr>
          <a:xfrm>
            <a:off x="629798" y="1095718"/>
            <a:ext cx="2522505" cy="1955112"/>
          </a:xfrm>
          <a:prstGeom prst="rect">
            <a:avLst/>
          </a:prstGeom>
        </p:spPr>
      </p:pic>
    </p:spTree>
    <p:extLst>
      <p:ext uri="{BB962C8B-B14F-4D97-AF65-F5344CB8AC3E}">
        <p14:creationId xmlns:p14="http://schemas.microsoft.com/office/powerpoint/2010/main" val="104288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A41ADCB2-A67B-AB4A-3320-FECCAF1AC59D}"/>
              </a:ext>
            </a:extLst>
          </p:cNvPr>
          <p:cNvSpPr/>
          <p:nvPr/>
        </p:nvSpPr>
        <p:spPr>
          <a:xfrm>
            <a:off x="1143339" y="762000"/>
            <a:ext cx="5317447" cy="2881313"/>
          </a:xfrm>
          <a:prstGeom prst="roundRect">
            <a:avLst>
              <a:gd name="adj" fmla="val 2471"/>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a:lstStyle/>
          <a:p>
            <a:r>
              <a:rPr kumimoji="1" lang="en-US" altLang="zh-CN" dirty="0" err="1">
                <a:solidFill>
                  <a:schemeClr val="tx1">
                    <a:lumMod val="95000"/>
                    <a:lumOff val="5000"/>
                  </a:schemeClr>
                </a:solidFill>
              </a:rPr>
              <a:t>ShardingSphere</a:t>
            </a:r>
            <a:r>
              <a:rPr kumimoji="1" lang="zh-CN" altLang="en-US" dirty="0">
                <a:solidFill>
                  <a:schemeClr val="tx1">
                    <a:lumMod val="95000"/>
                    <a:lumOff val="5000"/>
                  </a:schemeClr>
                </a:solidFill>
              </a:rPr>
              <a:t> </a:t>
            </a:r>
            <a:r>
              <a:rPr kumimoji="1" lang="en-US" altLang="zh-CN" dirty="0">
                <a:solidFill>
                  <a:schemeClr val="tx1">
                    <a:lumMod val="95000"/>
                    <a:lumOff val="5000"/>
                  </a:schemeClr>
                </a:solidFill>
              </a:rPr>
              <a:t>Helm</a:t>
            </a:r>
            <a:r>
              <a:rPr kumimoji="1" lang="zh-CN" altLang="en-US" dirty="0">
                <a:solidFill>
                  <a:schemeClr val="tx1">
                    <a:lumMod val="95000"/>
                    <a:lumOff val="5000"/>
                  </a:schemeClr>
                </a:solidFill>
              </a:rPr>
              <a:t> 云上部署</a:t>
            </a:r>
          </a:p>
        </p:txBody>
      </p:sp>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5525176" y="37725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pic>
        <p:nvPicPr>
          <p:cNvPr id="9" name="Picture 1">
            <a:extLst>
              <a:ext uri="{FF2B5EF4-FFF2-40B4-BE49-F238E27FC236}">
                <a16:creationId xmlns:a16="http://schemas.microsoft.com/office/drawing/2014/main" id="{1F379EF1-3F17-8F44-AFDB-37F83F763FB2}"/>
              </a:ext>
            </a:extLst>
          </p:cNvPr>
          <p:cNvPicPr>
            <a:picLocks noChangeAspect="1"/>
          </p:cNvPicPr>
          <p:nvPr/>
        </p:nvPicPr>
        <p:blipFill>
          <a:blip r:embed="rId3"/>
          <a:stretch>
            <a:fillRect/>
          </a:stretch>
        </p:blipFill>
        <p:spPr>
          <a:xfrm>
            <a:off x="1296715" y="860655"/>
            <a:ext cx="5010696" cy="1806251"/>
          </a:xfrm>
          <a:prstGeom prst="rect">
            <a:avLst/>
          </a:prstGeom>
        </p:spPr>
      </p:pic>
      <p:sp>
        <p:nvSpPr>
          <p:cNvPr id="8" name="文本框 7">
            <a:extLst>
              <a:ext uri="{FF2B5EF4-FFF2-40B4-BE49-F238E27FC236}">
                <a16:creationId xmlns:a16="http://schemas.microsoft.com/office/drawing/2014/main" id="{39A47261-4FB1-4146-A9CE-BD91CC1C039D}"/>
              </a:ext>
            </a:extLst>
          </p:cNvPr>
          <p:cNvSpPr txBox="1"/>
          <p:nvPr/>
        </p:nvSpPr>
        <p:spPr>
          <a:xfrm>
            <a:off x="1229065" y="2765561"/>
            <a:ext cx="5078346" cy="821443"/>
          </a:xfrm>
          <a:prstGeom prst="rect">
            <a:avLst/>
          </a:prstGeom>
          <a:noFill/>
        </p:spPr>
        <p:txBody>
          <a:bodyPr wrap="square">
            <a:spAutoFit/>
          </a:bodyPr>
          <a:lstStyle/>
          <a:p>
            <a:pPr>
              <a:lnSpc>
                <a:spcPct val="120000"/>
              </a:lnSpc>
            </a:pPr>
            <a:r>
              <a:rPr kumimoji="1" lang="zh-CN" altLang="en-US" sz="800" dirty="0"/>
              <a:t>云上部署模式下，治理节点、计算节点和应用共享一个 </a:t>
            </a:r>
            <a:r>
              <a:rPr kumimoji="1" lang="en-US" altLang="zh-CN" sz="800" dirty="0"/>
              <a:t>Kubernetes </a:t>
            </a:r>
            <a:r>
              <a:rPr kumimoji="1" lang="zh-CN" altLang="en-US" sz="800" dirty="0"/>
              <a:t>资源池。</a:t>
            </a:r>
            <a:endParaRPr kumimoji="1" lang="en-US" altLang="zh-CN" sz="800" dirty="0"/>
          </a:p>
          <a:p>
            <a:pPr>
              <a:lnSpc>
                <a:spcPct val="120000"/>
              </a:lnSpc>
            </a:pPr>
            <a:r>
              <a:rPr kumimoji="1" lang="zh-CN" altLang="en-US" sz="800" dirty="0"/>
              <a:t>依托于 </a:t>
            </a:r>
            <a:r>
              <a:rPr kumimoji="1" lang="en-US" altLang="zh-CN" sz="800" dirty="0"/>
              <a:t>Kubernetes</a:t>
            </a:r>
            <a:r>
              <a:rPr kumimoji="1" lang="zh-CN" altLang="en-US" sz="800" dirty="0"/>
              <a:t> 自身特性，能够做到对基础设施层面的资源进行池化，使集群中的应用共享所有的机器资源，提高每一台机器的利用率。</a:t>
            </a:r>
            <a:endParaRPr kumimoji="1" lang="en-US" altLang="zh-CN" sz="800" dirty="0"/>
          </a:p>
          <a:p>
            <a:pPr>
              <a:lnSpc>
                <a:spcPct val="120000"/>
              </a:lnSpc>
            </a:pPr>
            <a:r>
              <a:rPr kumimoji="1" lang="zh-CN" altLang="en-US" sz="800" dirty="0"/>
              <a:t>在 </a:t>
            </a:r>
            <a:r>
              <a:rPr kumimoji="1" lang="en-US" altLang="zh-CN" sz="800" dirty="0"/>
              <a:t>Kubernetes</a:t>
            </a:r>
            <a:r>
              <a:rPr kumimoji="1" lang="zh-CN" altLang="en-US" sz="800" dirty="0"/>
              <a:t> 中，应用可以通过一定配置，可以在 </a:t>
            </a:r>
            <a:r>
              <a:rPr kumimoji="1" lang="en-US" altLang="zh-CN" sz="800" dirty="0"/>
              <a:t>Kubernetes</a:t>
            </a:r>
            <a:r>
              <a:rPr kumimoji="1" lang="zh-CN" altLang="en-US" sz="800" dirty="0"/>
              <a:t> 的帮助下实现自愈和自运维，从而减少了运维同事的工作压力。</a:t>
            </a:r>
            <a:endParaRPr kumimoji="1" lang="en-US" altLang="zh-CN" sz="800" dirty="0"/>
          </a:p>
        </p:txBody>
      </p:sp>
    </p:spTree>
    <p:extLst>
      <p:ext uri="{BB962C8B-B14F-4D97-AF65-F5344CB8AC3E}">
        <p14:creationId xmlns:p14="http://schemas.microsoft.com/office/powerpoint/2010/main" val="181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CCA064F3-DA45-5F95-1F2E-541BFD4EF213}"/>
              </a:ext>
            </a:extLst>
          </p:cNvPr>
          <p:cNvSpPr/>
          <p:nvPr/>
        </p:nvSpPr>
        <p:spPr>
          <a:xfrm>
            <a:off x="719478" y="762000"/>
            <a:ext cx="3609636" cy="2557463"/>
          </a:xfrm>
          <a:prstGeom prst="roundRect">
            <a:avLst>
              <a:gd name="adj" fmla="val 2471"/>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a:lstStyle/>
          <a:p>
            <a:r>
              <a:rPr kumimoji="1" lang="en-US" altLang="zh-CN" dirty="0" err="1">
                <a:solidFill>
                  <a:schemeClr val="tx1">
                    <a:lumMod val="95000"/>
                    <a:lumOff val="5000"/>
                  </a:schemeClr>
                </a:solidFill>
              </a:rPr>
              <a:t>ShardingSphere</a:t>
            </a:r>
            <a:r>
              <a:rPr kumimoji="1" lang="zh-CN" altLang="en-US" dirty="0">
                <a:solidFill>
                  <a:schemeClr val="tx1">
                    <a:lumMod val="95000"/>
                    <a:lumOff val="5000"/>
                  </a:schemeClr>
                </a:solidFill>
              </a:rPr>
              <a:t> </a:t>
            </a:r>
            <a:r>
              <a:rPr kumimoji="1" lang="en-US" altLang="zh-CN" dirty="0">
                <a:solidFill>
                  <a:schemeClr val="tx1">
                    <a:lumMod val="95000"/>
                    <a:lumOff val="5000"/>
                  </a:schemeClr>
                </a:solidFill>
              </a:rPr>
              <a:t>Helm</a:t>
            </a:r>
            <a:r>
              <a:rPr kumimoji="1" lang="zh-CN" altLang="en-US" dirty="0">
                <a:solidFill>
                  <a:schemeClr val="tx1">
                    <a:lumMod val="95000"/>
                    <a:lumOff val="5000"/>
                  </a:schemeClr>
                </a:solidFill>
              </a:rPr>
              <a:t> 云上部署</a:t>
            </a:r>
          </a:p>
        </p:txBody>
      </p:sp>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5525176" y="37725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sp>
        <p:nvSpPr>
          <p:cNvPr id="5" name="内容占位符 2">
            <a:extLst>
              <a:ext uri="{FF2B5EF4-FFF2-40B4-BE49-F238E27FC236}">
                <a16:creationId xmlns:a16="http://schemas.microsoft.com/office/drawing/2014/main" id="{DAA88B98-42F4-E042-81CF-05B542AA8F26}"/>
              </a:ext>
            </a:extLst>
          </p:cNvPr>
          <p:cNvSpPr txBox="1">
            <a:spLocks/>
          </p:cNvSpPr>
          <p:nvPr/>
        </p:nvSpPr>
        <p:spPr>
          <a:xfrm>
            <a:off x="802204" y="2691166"/>
            <a:ext cx="3299897" cy="709260"/>
          </a:xfrm>
          <a:prstGeom prst="rect">
            <a:avLst/>
          </a:prstGeom>
        </p:spPr>
        <p:txBody>
          <a:bodyPr>
            <a:normAutofit fontScale="97500"/>
          </a:bodyPr>
          <a:lstStyle>
            <a:lvl1pPr marL="138223" indent="-138223" algn="l" defTabSz="552892" rtl="0" eaLnBrk="1" latinLnBrk="0" hangingPunct="1">
              <a:lnSpc>
                <a:spcPct val="90000"/>
              </a:lnSpc>
              <a:spcBef>
                <a:spcPts val="0"/>
              </a:spcBef>
              <a:spcAft>
                <a:spcPts val="726"/>
              </a:spcAft>
              <a:buClr>
                <a:schemeClr val="tx1"/>
              </a:buClr>
              <a:buSzPct val="90000"/>
              <a:buFont typeface="Amazon Ember" panose="020B0603020204020204" pitchFamily="34" charset="0"/>
              <a:buChar char="•"/>
              <a:defRPr sz="1693" kern="1200">
                <a:solidFill>
                  <a:schemeClr val="tx1"/>
                </a:solidFill>
                <a:latin typeface="+mn-lt"/>
                <a:ea typeface="+mn-ea"/>
                <a:cs typeface="+mn-cs"/>
              </a:defRPr>
            </a:lvl1pPr>
            <a:lvl2pPr marL="276446" indent="-138223" algn="l" defTabSz="552892" rtl="0" eaLnBrk="1" latinLnBrk="0" hangingPunct="1">
              <a:lnSpc>
                <a:spcPct val="90000"/>
              </a:lnSpc>
              <a:spcBef>
                <a:spcPts val="0"/>
              </a:spcBef>
              <a:spcAft>
                <a:spcPts val="726"/>
              </a:spcAft>
              <a:buClr>
                <a:schemeClr val="tx1"/>
              </a:buClr>
              <a:buSzPct val="90000"/>
              <a:buFont typeface="Wingdings" panose="05000000000000000000" pitchFamily="2" charset="2"/>
              <a:buChar char=""/>
              <a:defRPr sz="1451" kern="1200">
                <a:solidFill>
                  <a:schemeClr val="tx1"/>
                </a:solidFill>
                <a:latin typeface="+mn-lt"/>
                <a:ea typeface="+mn-ea"/>
                <a:cs typeface="+mn-cs"/>
              </a:defRPr>
            </a:lvl2pPr>
            <a:lvl3pPr marL="414669" indent="-138223" algn="l" defTabSz="552892" rtl="0" eaLnBrk="1" latinLnBrk="0" hangingPunct="1">
              <a:lnSpc>
                <a:spcPct val="90000"/>
              </a:lnSpc>
              <a:spcBef>
                <a:spcPts val="0"/>
              </a:spcBef>
              <a:spcAft>
                <a:spcPts val="363"/>
              </a:spcAft>
              <a:buClr>
                <a:schemeClr val="tx1"/>
              </a:buClr>
              <a:buFont typeface="Amazon Ember" panose="020B0603020204020204" pitchFamily="34" charset="0"/>
              <a:buChar char="–"/>
              <a:defRPr sz="1209" kern="1200">
                <a:solidFill>
                  <a:schemeClr val="tx1"/>
                </a:solidFill>
                <a:latin typeface="+mn-lt"/>
                <a:ea typeface="+mn-ea"/>
                <a:cs typeface="+mn-cs"/>
              </a:defRPr>
            </a:lvl3pPr>
            <a:lvl4pPr marL="552892" indent="-138223" algn="l" defTabSz="552892" rtl="0" eaLnBrk="1" latinLnBrk="0" hangingPunct="1">
              <a:lnSpc>
                <a:spcPct val="90000"/>
              </a:lnSpc>
              <a:spcBef>
                <a:spcPts val="0"/>
              </a:spcBef>
              <a:spcAft>
                <a:spcPts val="363"/>
              </a:spcAft>
              <a:buClr>
                <a:schemeClr val="tx1"/>
              </a:buClr>
              <a:buFont typeface="Amazon Ember" panose="020B0603020204020204" pitchFamily="34" charset="0"/>
              <a:buChar char="•"/>
              <a:defRPr sz="1088" kern="1200">
                <a:solidFill>
                  <a:schemeClr val="tx1"/>
                </a:solidFill>
                <a:latin typeface="+mn-lt"/>
                <a:ea typeface="+mn-ea"/>
                <a:cs typeface="+mn-cs"/>
              </a:defRPr>
            </a:lvl4pPr>
            <a:lvl5pPr marL="552892" indent="-138223" algn="l" defTabSz="552892" rtl="0" eaLnBrk="1" latinLnBrk="0" hangingPunct="1">
              <a:lnSpc>
                <a:spcPct val="90000"/>
              </a:lnSpc>
              <a:spcBef>
                <a:spcPts val="0"/>
              </a:spcBef>
              <a:spcAft>
                <a:spcPts val="363"/>
              </a:spcAft>
              <a:buClr>
                <a:schemeClr val="tx1"/>
              </a:buClr>
              <a:buFont typeface="Amazon Ember" panose="020B0603020204020204" pitchFamily="34" charset="0"/>
              <a:buChar char="•"/>
              <a:defRPr sz="1088" kern="1200">
                <a:solidFill>
                  <a:schemeClr val="tx1"/>
                </a:solidFill>
                <a:latin typeface="+mn-lt"/>
                <a:ea typeface="+mn-ea"/>
                <a:cs typeface="+mn-cs"/>
              </a:defRPr>
            </a:lvl5pPr>
            <a:lvl6pPr marL="1520453" indent="-138223" algn="l" defTabSz="552892" rtl="0" eaLnBrk="1" latinLnBrk="0" hangingPunct="1">
              <a:lnSpc>
                <a:spcPct val="90000"/>
              </a:lnSpc>
              <a:spcBef>
                <a:spcPts val="302"/>
              </a:spcBef>
              <a:buFont typeface="Amazon Ember" panose="020B0603020204020204" pitchFamily="34" charset="0"/>
              <a:buChar char="•"/>
              <a:defRPr sz="1088" kern="1200">
                <a:solidFill>
                  <a:schemeClr val="tx1"/>
                </a:solidFill>
                <a:latin typeface="+mn-lt"/>
                <a:ea typeface="+mn-ea"/>
                <a:cs typeface="+mn-cs"/>
              </a:defRPr>
            </a:lvl6pPr>
            <a:lvl7pPr marL="1796899" indent="-138223" algn="l" defTabSz="552892" rtl="0" eaLnBrk="1" latinLnBrk="0" hangingPunct="1">
              <a:lnSpc>
                <a:spcPct val="90000"/>
              </a:lnSpc>
              <a:spcBef>
                <a:spcPts val="302"/>
              </a:spcBef>
              <a:buFont typeface="Amazon Ember" panose="020B0603020204020204" pitchFamily="34" charset="0"/>
              <a:buChar char="•"/>
              <a:defRPr sz="1088" kern="1200">
                <a:solidFill>
                  <a:schemeClr val="tx1"/>
                </a:solidFill>
                <a:latin typeface="+mn-lt"/>
                <a:ea typeface="+mn-ea"/>
                <a:cs typeface="+mn-cs"/>
              </a:defRPr>
            </a:lvl7pPr>
            <a:lvl8pPr marL="2073345" indent="-138223" algn="l" defTabSz="552892" rtl="0" eaLnBrk="1" latinLnBrk="0" hangingPunct="1">
              <a:lnSpc>
                <a:spcPct val="90000"/>
              </a:lnSpc>
              <a:spcBef>
                <a:spcPts val="302"/>
              </a:spcBef>
              <a:buFont typeface="Amazon Ember" panose="020B0603020204020204" pitchFamily="34" charset="0"/>
              <a:buChar char="•"/>
              <a:defRPr sz="1088" kern="1200">
                <a:solidFill>
                  <a:schemeClr val="tx1"/>
                </a:solidFill>
                <a:latin typeface="+mn-lt"/>
                <a:ea typeface="+mn-ea"/>
                <a:cs typeface="+mn-cs"/>
              </a:defRPr>
            </a:lvl8pPr>
            <a:lvl9pPr marL="2349791" indent="-138223" algn="l" defTabSz="552892" rtl="0" eaLnBrk="1" latinLnBrk="0" hangingPunct="1">
              <a:lnSpc>
                <a:spcPct val="90000"/>
              </a:lnSpc>
              <a:spcBef>
                <a:spcPts val="302"/>
              </a:spcBef>
              <a:buFont typeface="Amazon Ember" panose="020B0603020204020204" pitchFamily="34" charset="0"/>
              <a:buChar char="•"/>
              <a:defRPr sz="1088" kern="1200">
                <a:solidFill>
                  <a:schemeClr val="tx1"/>
                </a:solidFill>
                <a:latin typeface="+mn-lt"/>
                <a:ea typeface="+mn-ea"/>
                <a:cs typeface="+mn-cs"/>
              </a:defRPr>
            </a:lvl9pPr>
          </a:lstStyle>
          <a:p>
            <a:pPr marL="0" indent="0">
              <a:lnSpc>
                <a:spcPct val="150000"/>
              </a:lnSpc>
              <a:buFont typeface="Amazon Ember" panose="020B0603020204020204" pitchFamily="34" charset="0"/>
              <a:buNone/>
            </a:pPr>
            <a:r>
              <a:rPr kumimoji="1" lang="en-US" altLang="zh-CN" sz="800" dirty="0">
                <a:cs typeface="JetBrains Mono" panose="02000009000000000000" pitchFamily="49" charset="0"/>
              </a:rPr>
              <a:t>Helm </a:t>
            </a:r>
            <a:r>
              <a:rPr kumimoji="1" lang="zh-CN" altLang="en-US" sz="800" dirty="0">
                <a:cs typeface="JetBrains Mono" panose="02000009000000000000" pitchFamily="49" charset="0"/>
              </a:rPr>
              <a:t>简化了对 </a:t>
            </a:r>
            <a:r>
              <a:rPr kumimoji="1" lang="en-US" altLang="zh-CN" sz="800" dirty="0">
                <a:cs typeface="JetBrains Mono" panose="02000009000000000000" pitchFamily="49" charset="0"/>
              </a:rPr>
              <a:t>Kubernetes </a:t>
            </a:r>
            <a:r>
              <a:rPr kumimoji="1" lang="zh-CN" altLang="en-US" sz="800" dirty="0">
                <a:cs typeface="JetBrains Mono" panose="02000009000000000000" pitchFamily="49" charset="0"/>
              </a:rPr>
              <a:t>中使用的资源对象的配置编写过程。使得 </a:t>
            </a:r>
            <a:r>
              <a:rPr kumimoji="1" lang="en-US" altLang="zh-CN" sz="800" dirty="0">
                <a:cs typeface="JetBrains Mono" panose="02000009000000000000" pitchFamily="49" charset="0"/>
              </a:rPr>
              <a:t>Apache</a:t>
            </a:r>
            <a:r>
              <a:rPr kumimoji="1" lang="zh-CN" altLang="en-US" sz="800" dirty="0">
                <a:cs typeface="JetBrains Mono" panose="02000009000000000000" pitchFamily="49" charset="0"/>
              </a:rPr>
              <a:t> </a:t>
            </a:r>
            <a:r>
              <a:rPr kumimoji="1" lang="en-US" altLang="zh-CN" sz="800" dirty="0">
                <a:cs typeface="JetBrains Mono" panose="02000009000000000000" pitchFamily="49" charset="0"/>
              </a:rPr>
              <a:t>ShardingSphere</a:t>
            </a:r>
            <a:r>
              <a:rPr kumimoji="1" lang="zh-CN" altLang="en-US" sz="800" dirty="0">
                <a:cs typeface="JetBrains Mono" panose="02000009000000000000" pitchFamily="49" charset="0"/>
              </a:rPr>
              <a:t> 能够在不同环境中快速部署、快速复制。</a:t>
            </a:r>
            <a:endParaRPr kumimoji="1" lang="en-US" altLang="zh-CN" sz="800" dirty="0">
              <a:cs typeface="JetBrains Mono" panose="02000009000000000000" pitchFamily="49" charset="0"/>
            </a:endParaRPr>
          </a:p>
        </p:txBody>
      </p:sp>
      <p:pic>
        <p:nvPicPr>
          <p:cNvPr id="9" name="Picture 7" descr="A screenshot of a computer&#10;&#10;Description automatically generated with medium confidence">
            <a:extLst>
              <a:ext uri="{FF2B5EF4-FFF2-40B4-BE49-F238E27FC236}">
                <a16:creationId xmlns:a16="http://schemas.microsoft.com/office/drawing/2014/main" id="{1AD416AA-5337-694E-B0FD-FD628CB81724}"/>
              </a:ext>
            </a:extLst>
          </p:cNvPr>
          <p:cNvPicPr>
            <a:picLocks noChangeAspect="1"/>
          </p:cNvPicPr>
          <p:nvPr/>
        </p:nvPicPr>
        <p:blipFill>
          <a:blip r:embed="rId3"/>
          <a:stretch>
            <a:fillRect/>
          </a:stretch>
        </p:blipFill>
        <p:spPr>
          <a:xfrm>
            <a:off x="802205" y="891691"/>
            <a:ext cx="3422345" cy="1667825"/>
          </a:xfrm>
          <a:prstGeom prst="rect">
            <a:avLst/>
          </a:prstGeom>
        </p:spPr>
      </p:pic>
      <p:pic>
        <p:nvPicPr>
          <p:cNvPr id="4" name="图片 3">
            <a:extLst>
              <a:ext uri="{FF2B5EF4-FFF2-40B4-BE49-F238E27FC236}">
                <a16:creationId xmlns:a16="http://schemas.microsoft.com/office/drawing/2014/main" id="{BD7373E5-B68D-E046-8917-D81F35267818}"/>
              </a:ext>
            </a:extLst>
          </p:cNvPr>
          <p:cNvPicPr>
            <a:picLocks noChangeAspect="1"/>
          </p:cNvPicPr>
          <p:nvPr/>
        </p:nvPicPr>
        <p:blipFill>
          <a:blip r:embed="rId4"/>
          <a:stretch>
            <a:fillRect/>
          </a:stretch>
        </p:blipFill>
        <p:spPr>
          <a:xfrm>
            <a:off x="4466869" y="762000"/>
            <a:ext cx="2329219" cy="2583641"/>
          </a:xfrm>
          <a:prstGeom prst="rect">
            <a:avLst/>
          </a:prstGeom>
        </p:spPr>
      </p:pic>
    </p:spTree>
    <p:extLst>
      <p:ext uri="{BB962C8B-B14F-4D97-AF65-F5344CB8AC3E}">
        <p14:creationId xmlns:p14="http://schemas.microsoft.com/office/powerpoint/2010/main" val="372987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6066CB79-DA2B-6C0F-208A-9318DC78DFB4}"/>
              </a:ext>
            </a:extLst>
          </p:cNvPr>
          <p:cNvSpPr/>
          <p:nvPr/>
        </p:nvSpPr>
        <p:spPr>
          <a:xfrm>
            <a:off x="1166948" y="1116012"/>
            <a:ext cx="5270229" cy="1914526"/>
          </a:xfrm>
          <a:prstGeom prst="roundRect">
            <a:avLst>
              <a:gd name="adj" fmla="val 2471"/>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a:lstStyle/>
          <a:p>
            <a:r>
              <a:rPr kumimoji="1" lang="en-US" altLang="zh-CN" dirty="0" err="1">
                <a:solidFill>
                  <a:schemeClr val="tx1">
                    <a:lumMod val="95000"/>
                    <a:lumOff val="5000"/>
                  </a:schemeClr>
                </a:solidFill>
              </a:rPr>
              <a:t>ShardingSphere</a:t>
            </a:r>
            <a:r>
              <a:rPr kumimoji="1" lang="zh-CN" altLang="en-US" dirty="0">
                <a:solidFill>
                  <a:schemeClr val="tx1">
                    <a:lumMod val="95000"/>
                    <a:lumOff val="5000"/>
                  </a:schemeClr>
                </a:solidFill>
              </a:rPr>
              <a:t> </a:t>
            </a:r>
            <a:r>
              <a:rPr kumimoji="1" lang="en-US" altLang="zh-CN" dirty="0">
                <a:solidFill>
                  <a:schemeClr val="tx1">
                    <a:lumMod val="95000"/>
                    <a:lumOff val="5000"/>
                  </a:schemeClr>
                </a:solidFill>
              </a:rPr>
              <a:t>Operator</a:t>
            </a:r>
            <a:r>
              <a:rPr kumimoji="1" lang="zh-CN" altLang="en-US" dirty="0">
                <a:solidFill>
                  <a:schemeClr val="tx1">
                    <a:lumMod val="95000"/>
                    <a:lumOff val="5000"/>
                  </a:schemeClr>
                </a:solidFill>
              </a:rPr>
              <a:t> 自动化运维</a:t>
            </a:r>
          </a:p>
        </p:txBody>
      </p:sp>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5525176" y="37725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sp>
        <p:nvSpPr>
          <p:cNvPr id="11" name="文本框 10">
            <a:extLst>
              <a:ext uri="{FF2B5EF4-FFF2-40B4-BE49-F238E27FC236}">
                <a16:creationId xmlns:a16="http://schemas.microsoft.com/office/drawing/2014/main" id="{769E0734-DC57-1348-9C76-6D66DBB5B431}"/>
              </a:ext>
            </a:extLst>
          </p:cNvPr>
          <p:cNvSpPr txBox="1"/>
          <p:nvPr/>
        </p:nvSpPr>
        <p:spPr>
          <a:xfrm>
            <a:off x="1270095" y="1351907"/>
            <a:ext cx="3503342" cy="1276119"/>
          </a:xfrm>
          <a:prstGeom prst="rect">
            <a:avLst/>
          </a:prstGeom>
          <a:noFill/>
        </p:spPr>
        <p:txBody>
          <a:bodyPr wrap="square" rtlCol="0">
            <a:spAutoFit/>
          </a:bodyPr>
          <a:lstStyle/>
          <a:p>
            <a:pPr>
              <a:lnSpc>
                <a:spcPct val="120000"/>
              </a:lnSpc>
              <a:spcAft>
                <a:spcPts val="1200"/>
              </a:spcAft>
            </a:pPr>
            <a:r>
              <a:rPr lang="en-GB" altLang="zh-CN" sz="800" dirty="0"/>
              <a:t>Operator </a:t>
            </a:r>
            <a:r>
              <a:rPr lang="zh-CN" altLang="en-US" sz="800" dirty="0"/>
              <a:t>是 </a:t>
            </a:r>
            <a:r>
              <a:rPr lang="en-GB" altLang="zh-CN" sz="800" dirty="0"/>
              <a:t>Kubernetes API </a:t>
            </a:r>
            <a:r>
              <a:rPr lang="zh-CN" altLang="en-US" sz="800" dirty="0"/>
              <a:t>的客户端，充当自定义资源（</a:t>
            </a:r>
            <a:r>
              <a:rPr lang="en-US" altLang="zh-CN" sz="800" dirty="0" err="1"/>
              <a:t>CustomResourceDefinition</a:t>
            </a:r>
            <a:r>
              <a:rPr lang="zh-CN" altLang="en-US" sz="800" dirty="0"/>
              <a:t>）的控制器。</a:t>
            </a:r>
            <a:endParaRPr lang="en-GB" altLang="zh-CN" sz="800" dirty="0"/>
          </a:p>
          <a:p>
            <a:pPr>
              <a:lnSpc>
                <a:spcPct val="120000"/>
              </a:lnSpc>
              <a:spcAft>
                <a:spcPts val="1200"/>
              </a:spcAft>
            </a:pPr>
            <a:r>
              <a:rPr lang="en-GB" altLang="zh-CN" sz="800" dirty="0"/>
              <a:t>Operator </a:t>
            </a:r>
            <a:r>
              <a:rPr lang="zh-CN" altLang="en-US" sz="800" dirty="0"/>
              <a:t>允许你在不修改 </a:t>
            </a:r>
            <a:r>
              <a:rPr lang="en-GB" altLang="zh-CN" sz="800" dirty="0"/>
              <a:t>Kubernetes </a:t>
            </a:r>
            <a:r>
              <a:rPr lang="zh-CN" altLang="en-US" sz="800" dirty="0"/>
              <a:t>自身代码的情况下，通过为一个或多个自定义资源关联控制器来实现对集群的</a:t>
            </a:r>
            <a:r>
              <a:rPr lang="zh-CN" altLang="en-US" sz="800" dirty="0">
                <a:sym typeface="+mn-ea"/>
              </a:rPr>
              <a:t>扩展</a:t>
            </a:r>
            <a:r>
              <a:rPr lang="zh-CN" altLang="en-US" sz="800" dirty="0"/>
              <a:t>能力。 </a:t>
            </a:r>
            <a:endParaRPr lang="en-US" altLang="zh-CN" sz="800" dirty="0"/>
          </a:p>
          <a:p>
            <a:pPr>
              <a:lnSpc>
                <a:spcPct val="120000"/>
              </a:lnSpc>
              <a:spcAft>
                <a:spcPts val="1200"/>
              </a:spcAft>
            </a:pPr>
            <a:r>
              <a:rPr lang="en" altLang="zh-CN" sz="800" dirty="0" err="1"/>
              <a:t>ShardingSphere</a:t>
            </a:r>
            <a:r>
              <a:rPr lang="en" altLang="zh-CN" sz="800" dirty="0"/>
              <a:t> Operator</a:t>
            </a:r>
            <a:r>
              <a:rPr lang="zh-CN" altLang="en" sz="800" dirty="0"/>
              <a:t>，</a:t>
            </a:r>
            <a:r>
              <a:rPr lang="zh-CN" altLang="en-US" sz="800" dirty="0"/>
              <a:t>可以应对复杂部署形态的 </a:t>
            </a:r>
            <a:r>
              <a:rPr lang="en" altLang="zh-CN" sz="800" dirty="0"/>
              <a:t>Kubernetes</a:t>
            </a:r>
            <a:r>
              <a:rPr lang="zh-CN" altLang="en" sz="800" dirty="0"/>
              <a:t>，</a:t>
            </a:r>
            <a:r>
              <a:rPr lang="zh-CN" altLang="en-US" sz="800" dirty="0"/>
              <a:t>实现自动化运维，完成 </a:t>
            </a:r>
            <a:r>
              <a:rPr lang="en" altLang="zh-CN" sz="800" dirty="0" err="1"/>
              <a:t>ShardingSphere</a:t>
            </a:r>
            <a:r>
              <a:rPr lang="en" altLang="zh-CN" sz="800" dirty="0"/>
              <a:t> </a:t>
            </a:r>
            <a:r>
              <a:rPr lang="zh-CN" altLang="en-US" sz="800" dirty="0"/>
              <a:t>在 </a:t>
            </a:r>
            <a:r>
              <a:rPr lang="en" altLang="zh-CN" sz="800" dirty="0"/>
              <a:t>K8S </a:t>
            </a:r>
            <a:r>
              <a:rPr lang="zh-CN" altLang="en-US" sz="800" dirty="0"/>
              <a:t>中的生命周期管理。</a:t>
            </a:r>
          </a:p>
        </p:txBody>
      </p:sp>
      <p:pic>
        <p:nvPicPr>
          <p:cNvPr id="12" name="图片 11" descr="图标&#10;&#10;描述已自动生成">
            <a:extLst>
              <a:ext uri="{FF2B5EF4-FFF2-40B4-BE49-F238E27FC236}">
                <a16:creationId xmlns:a16="http://schemas.microsoft.com/office/drawing/2014/main" id="{CEE7DF5A-6248-D64F-BB71-DEA7A8CA4E5B}"/>
              </a:ext>
            </a:extLst>
          </p:cNvPr>
          <p:cNvPicPr>
            <a:picLocks noChangeAspect="1"/>
          </p:cNvPicPr>
          <p:nvPr/>
        </p:nvPicPr>
        <p:blipFill>
          <a:blip r:embed="rId3"/>
          <a:stretch>
            <a:fillRect/>
          </a:stretch>
        </p:blipFill>
        <p:spPr>
          <a:xfrm>
            <a:off x="4993084" y="1470970"/>
            <a:ext cx="1073571" cy="1040074"/>
          </a:xfrm>
          <a:prstGeom prst="rect">
            <a:avLst/>
          </a:prstGeom>
        </p:spPr>
      </p:pic>
    </p:spTree>
    <p:extLst>
      <p:ext uri="{BB962C8B-B14F-4D97-AF65-F5344CB8AC3E}">
        <p14:creationId xmlns:p14="http://schemas.microsoft.com/office/powerpoint/2010/main" val="82347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9FF7C83A-B72B-AEA8-B7F9-293EFCD061D4}"/>
              </a:ext>
            </a:extLst>
          </p:cNvPr>
          <p:cNvSpPr/>
          <p:nvPr/>
        </p:nvSpPr>
        <p:spPr>
          <a:xfrm>
            <a:off x="4078157" y="1016459"/>
            <a:ext cx="2532193" cy="2403017"/>
          </a:xfrm>
          <a:prstGeom prst="roundRect">
            <a:avLst>
              <a:gd name="adj" fmla="val 2075"/>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 name="矩形: 圆角 3">
            <a:extLst>
              <a:ext uri="{FF2B5EF4-FFF2-40B4-BE49-F238E27FC236}">
                <a16:creationId xmlns:a16="http://schemas.microsoft.com/office/drawing/2014/main" id="{781C4391-0B53-E1C2-7F0F-CA16219D48EB}"/>
              </a:ext>
            </a:extLst>
          </p:cNvPr>
          <p:cNvSpPr/>
          <p:nvPr/>
        </p:nvSpPr>
        <p:spPr>
          <a:xfrm>
            <a:off x="939669" y="2316672"/>
            <a:ext cx="2985952" cy="1102804"/>
          </a:xfrm>
          <a:prstGeom prst="roundRect">
            <a:avLst>
              <a:gd name="adj" fmla="val 2471"/>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 name="矩形: 圆角 1">
            <a:extLst>
              <a:ext uri="{FF2B5EF4-FFF2-40B4-BE49-F238E27FC236}">
                <a16:creationId xmlns:a16="http://schemas.microsoft.com/office/drawing/2014/main" id="{D5D22265-7453-8C41-FF82-05201E8086FE}"/>
              </a:ext>
            </a:extLst>
          </p:cNvPr>
          <p:cNvSpPr/>
          <p:nvPr/>
        </p:nvSpPr>
        <p:spPr>
          <a:xfrm>
            <a:off x="939669" y="1016459"/>
            <a:ext cx="2985952" cy="1155875"/>
          </a:xfrm>
          <a:prstGeom prst="roundRect">
            <a:avLst>
              <a:gd name="adj" fmla="val 2471"/>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a:lstStyle/>
          <a:p>
            <a:r>
              <a:rPr kumimoji="1" lang="en-US" altLang="zh-CN" dirty="0" err="1">
                <a:solidFill>
                  <a:schemeClr val="tx1">
                    <a:lumMod val="95000"/>
                    <a:lumOff val="5000"/>
                  </a:schemeClr>
                </a:solidFill>
              </a:rPr>
              <a:t>ShardingSphere</a:t>
            </a:r>
            <a:r>
              <a:rPr kumimoji="1" lang="zh-CN" altLang="en-US" dirty="0">
                <a:solidFill>
                  <a:schemeClr val="tx1">
                    <a:lumMod val="95000"/>
                    <a:lumOff val="5000"/>
                  </a:schemeClr>
                </a:solidFill>
              </a:rPr>
              <a:t> </a:t>
            </a:r>
            <a:r>
              <a:rPr kumimoji="1" lang="en-US" altLang="zh-CN" dirty="0">
                <a:solidFill>
                  <a:schemeClr val="tx1">
                    <a:lumMod val="95000"/>
                    <a:lumOff val="5000"/>
                  </a:schemeClr>
                </a:solidFill>
              </a:rPr>
              <a:t>Operator</a:t>
            </a:r>
            <a:r>
              <a:rPr kumimoji="1" lang="zh-CN" altLang="en-US" dirty="0">
                <a:solidFill>
                  <a:schemeClr val="tx1">
                    <a:lumMod val="95000"/>
                    <a:lumOff val="5000"/>
                  </a:schemeClr>
                </a:solidFill>
              </a:rPr>
              <a:t> 自动化运维</a:t>
            </a:r>
          </a:p>
        </p:txBody>
      </p:sp>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5525176" y="37725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sp>
        <p:nvSpPr>
          <p:cNvPr id="10" name="文本框 9">
            <a:extLst>
              <a:ext uri="{FF2B5EF4-FFF2-40B4-BE49-F238E27FC236}">
                <a16:creationId xmlns:a16="http://schemas.microsoft.com/office/drawing/2014/main" id="{06B5EFB5-60E0-834B-9480-98DB613A4C4F}"/>
              </a:ext>
            </a:extLst>
          </p:cNvPr>
          <p:cNvSpPr txBox="1"/>
          <p:nvPr/>
        </p:nvSpPr>
        <p:spPr>
          <a:xfrm>
            <a:off x="1025660" y="1115625"/>
            <a:ext cx="2899961" cy="901465"/>
          </a:xfrm>
          <a:prstGeom prst="rect">
            <a:avLst/>
          </a:prstGeom>
          <a:noFill/>
        </p:spPr>
        <p:txBody>
          <a:bodyPr wrap="square" rtlCol="0">
            <a:spAutoFit/>
          </a:bodyPr>
          <a:lstStyle>
            <a:defPPr>
              <a:defRPr lang="en-US"/>
            </a:defPPr>
            <a:lvl1pPr>
              <a:lnSpc>
                <a:spcPct val="120000"/>
              </a:lnSpc>
              <a:spcAft>
                <a:spcPts val="1200"/>
              </a:spcAft>
              <a:defRPr sz="800"/>
            </a:lvl1pPr>
          </a:lstStyle>
          <a:p>
            <a:r>
              <a:rPr lang="zh-CN" altLang="en-US" sz="1200" dirty="0"/>
              <a:t>水平自动缩放器（</a:t>
            </a:r>
            <a:r>
              <a:rPr lang="en-US" altLang="zh-CN" sz="1200" dirty="0"/>
              <a:t>HPA</a:t>
            </a:r>
            <a:r>
              <a:rPr lang="zh-CN" altLang="en-US" sz="1200" dirty="0"/>
              <a:t>）</a:t>
            </a:r>
            <a:endParaRPr lang="en-US" altLang="zh-CN" sz="1200" dirty="0"/>
          </a:p>
          <a:p>
            <a:r>
              <a:rPr lang="zh-CN" altLang="en-US" dirty="0"/>
              <a:t>在负载高峰到达的时候，可以实现 </a:t>
            </a:r>
            <a:r>
              <a:rPr lang="en-US" altLang="zh-CN" dirty="0" err="1"/>
              <a:t>ShardingSphere</a:t>
            </a:r>
            <a:r>
              <a:rPr lang="en-US" altLang="zh-CN" dirty="0"/>
              <a:t> </a:t>
            </a:r>
            <a:r>
              <a:rPr lang="zh-CN" altLang="en-US" dirty="0"/>
              <a:t>集群的自动扩容。当高峰过去之后，</a:t>
            </a:r>
            <a:r>
              <a:rPr lang="zh-CN" altLang="en-US" dirty="0">
                <a:sym typeface="+mn-ea"/>
              </a:rPr>
              <a:t>自动</a:t>
            </a:r>
            <a:r>
              <a:rPr lang="zh-CN" altLang="en-US" dirty="0"/>
              <a:t>进行缩容，在保证了 </a:t>
            </a:r>
            <a:r>
              <a:rPr lang="en-US" altLang="zh-CN" dirty="0" err="1"/>
              <a:t>ShardingSphere</a:t>
            </a:r>
            <a:r>
              <a:rPr lang="en-US" altLang="zh-CN" dirty="0"/>
              <a:t> </a:t>
            </a:r>
            <a:r>
              <a:rPr lang="zh-CN" altLang="en-US" dirty="0"/>
              <a:t>高可用的同时，也节省了成本。 </a:t>
            </a:r>
          </a:p>
        </p:txBody>
      </p:sp>
      <p:pic>
        <p:nvPicPr>
          <p:cNvPr id="11" name="图片 7" descr="卡通人物&#10;&#10;低可信度描述已自动生成">
            <a:extLst>
              <a:ext uri="{FF2B5EF4-FFF2-40B4-BE49-F238E27FC236}">
                <a16:creationId xmlns:a16="http://schemas.microsoft.com/office/drawing/2014/main" id="{136249F1-8655-1F4C-97E7-CA5FE1ED937C}"/>
              </a:ext>
            </a:extLst>
          </p:cNvPr>
          <p:cNvPicPr>
            <a:picLocks noChangeAspect="1"/>
          </p:cNvPicPr>
          <p:nvPr/>
        </p:nvPicPr>
        <p:blipFill>
          <a:blip r:embed="rId3"/>
          <a:stretch>
            <a:fillRect/>
          </a:stretch>
        </p:blipFill>
        <p:spPr>
          <a:xfrm>
            <a:off x="4261066" y="1049796"/>
            <a:ext cx="2125446" cy="2328365"/>
          </a:xfrm>
          <a:prstGeom prst="rect">
            <a:avLst/>
          </a:prstGeom>
        </p:spPr>
      </p:pic>
      <p:sp>
        <p:nvSpPr>
          <p:cNvPr id="16" name="内容占位符 2">
            <a:extLst>
              <a:ext uri="{FF2B5EF4-FFF2-40B4-BE49-F238E27FC236}">
                <a16:creationId xmlns:a16="http://schemas.microsoft.com/office/drawing/2014/main" id="{EF8DA4B0-26CC-DB47-A3BD-FD65B73AF0BF}"/>
              </a:ext>
            </a:extLst>
          </p:cNvPr>
          <p:cNvSpPr txBox="1">
            <a:spLocks/>
          </p:cNvSpPr>
          <p:nvPr/>
        </p:nvSpPr>
        <p:spPr>
          <a:xfrm>
            <a:off x="1025661" y="2389093"/>
            <a:ext cx="2771374" cy="1203343"/>
          </a:xfrm>
          <a:prstGeom prst="rect">
            <a:avLst/>
          </a:prstGeom>
          <a:noFill/>
        </p:spPr>
        <p:txBody>
          <a:bodyPr wrap="square" rtlCol="0">
            <a:spAutoFit/>
          </a:bodyPr>
          <a:lstStyle>
            <a:defPPr>
              <a:defRPr lang="en-US"/>
            </a:defPPr>
            <a:lvl1pPr>
              <a:lnSpc>
                <a:spcPct val="120000"/>
              </a:lnSpc>
              <a:spcAft>
                <a:spcPts val="1200"/>
              </a:spcAft>
              <a:defRPr sz="800"/>
            </a:lvl1pPr>
            <a:lvl2pPr marL="276446" indent="-138223" algn="l" defTabSz="552892" rtl="0" eaLnBrk="1" latinLnBrk="0" hangingPunct="1">
              <a:lnSpc>
                <a:spcPct val="90000"/>
              </a:lnSpc>
              <a:spcBef>
                <a:spcPts val="0"/>
              </a:spcBef>
              <a:spcAft>
                <a:spcPts val="726"/>
              </a:spcAft>
              <a:buClr>
                <a:schemeClr val="tx1"/>
              </a:buClr>
              <a:buSzPct val="90000"/>
              <a:buFont typeface="Wingdings" panose="05000000000000000000" pitchFamily="2" charset="2"/>
              <a:buChar char=""/>
              <a:defRPr sz="1451" kern="1200">
                <a:solidFill>
                  <a:schemeClr val="tx1"/>
                </a:solidFill>
                <a:latin typeface="+mn-lt"/>
                <a:ea typeface="+mn-ea"/>
                <a:cs typeface="+mn-cs"/>
              </a:defRPr>
            </a:lvl2pPr>
            <a:lvl3pPr marL="414669" indent="-138223" algn="l" defTabSz="552892" rtl="0" eaLnBrk="1" latinLnBrk="0" hangingPunct="1">
              <a:lnSpc>
                <a:spcPct val="90000"/>
              </a:lnSpc>
              <a:spcBef>
                <a:spcPts val="0"/>
              </a:spcBef>
              <a:spcAft>
                <a:spcPts val="363"/>
              </a:spcAft>
              <a:buClr>
                <a:schemeClr val="tx1"/>
              </a:buClr>
              <a:buFont typeface="Amazon Ember" panose="020B0603020204020204" pitchFamily="34" charset="0"/>
              <a:buChar char="–"/>
              <a:defRPr sz="1209" kern="1200">
                <a:solidFill>
                  <a:schemeClr val="tx1"/>
                </a:solidFill>
                <a:latin typeface="+mn-lt"/>
                <a:ea typeface="+mn-ea"/>
                <a:cs typeface="+mn-cs"/>
              </a:defRPr>
            </a:lvl3pPr>
            <a:lvl4pPr marL="552892" indent="-138223" algn="l" defTabSz="552892" rtl="0" eaLnBrk="1" latinLnBrk="0" hangingPunct="1">
              <a:lnSpc>
                <a:spcPct val="90000"/>
              </a:lnSpc>
              <a:spcBef>
                <a:spcPts val="0"/>
              </a:spcBef>
              <a:spcAft>
                <a:spcPts val="363"/>
              </a:spcAft>
              <a:buClr>
                <a:schemeClr val="tx1"/>
              </a:buClr>
              <a:buFont typeface="Amazon Ember" panose="020B0603020204020204" pitchFamily="34" charset="0"/>
              <a:buChar char="•"/>
              <a:defRPr sz="1088" kern="1200">
                <a:solidFill>
                  <a:schemeClr val="tx1"/>
                </a:solidFill>
                <a:latin typeface="+mn-lt"/>
                <a:ea typeface="+mn-ea"/>
                <a:cs typeface="+mn-cs"/>
              </a:defRPr>
            </a:lvl4pPr>
            <a:lvl5pPr marL="552892" indent="-138223" algn="l" defTabSz="552892" rtl="0" eaLnBrk="1" latinLnBrk="0" hangingPunct="1">
              <a:lnSpc>
                <a:spcPct val="90000"/>
              </a:lnSpc>
              <a:spcBef>
                <a:spcPts val="0"/>
              </a:spcBef>
              <a:spcAft>
                <a:spcPts val="363"/>
              </a:spcAft>
              <a:buClr>
                <a:schemeClr val="tx1"/>
              </a:buClr>
              <a:buFont typeface="Amazon Ember" panose="020B0603020204020204" pitchFamily="34" charset="0"/>
              <a:buChar char="•"/>
              <a:defRPr sz="1088" kern="1200">
                <a:solidFill>
                  <a:schemeClr val="tx1"/>
                </a:solidFill>
                <a:latin typeface="+mn-lt"/>
                <a:ea typeface="+mn-ea"/>
                <a:cs typeface="+mn-cs"/>
              </a:defRPr>
            </a:lvl5pPr>
            <a:lvl6pPr marL="1520453" indent="-138223" algn="l" defTabSz="552892" rtl="0" eaLnBrk="1" latinLnBrk="0" hangingPunct="1">
              <a:lnSpc>
                <a:spcPct val="90000"/>
              </a:lnSpc>
              <a:spcBef>
                <a:spcPts val="302"/>
              </a:spcBef>
              <a:buFont typeface="Amazon Ember" panose="020B0603020204020204" pitchFamily="34" charset="0"/>
              <a:buChar char="•"/>
              <a:defRPr sz="1088" kern="1200">
                <a:solidFill>
                  <a:schemeClr val="tx1"/>
                </a:solidFill>
                <a:latin typeface="+mn-lt"/>
                <a:ea typeface="+mn-ea"/>
                <a:cs typeface="+mn-cs"/>
              </a:defRPr>
            </a:lvl6pPr>
            <a:lvl7pPr marL="1796899" indent="-138223" algn="l" defTabSz="552892" rtl="0" eaLnBrk="1" latinLnBrk="0" hangingPunct="1">
              <a:lnSpc>
                <a:spcPct val="90000"/>
              </a:lnSpc>
              <a:spcBef>
                <a:spcPts val="302"/>
              </a:spcBef>
              <a:buFont typeface="Amazon Ember" panose="020B0603020204020204" pitchFamily="34" charset="0"/>
              <a:buChar char="•"/>
              <a:defRPr sz="1088" kern="1200">
                <a:solidFill>
                  <a:schemeClr val="tx1"/>
                </a:solidFill>
                <a:latin typeface="+mn-lt"/>
                <a:ea typeface="+mn-ea"/>
                <a:cs typeface="+mn-cs"/>
              </a:defRPr>
            </a:lvl7pPr>
            <a:lvl8pPr marL="2073345" indent="-138223" algn="l" defTabSz="552892" rtl="0" eaLnBrk="1" latinLnBrk="0" hangingPunct="1">
              <a:lnSpc>
                <a:spcPct val="90000"/>
              </a:lnSpc>
              <a:spcBef>
                <a:spcPts val="302"/>
              </a:spcBef>
              <a:buFont typeface="Amazon Ember" panose="020B0603020204020204" pitchFamily="34" charset="0"/>
              <a:buChar char="•"/>
              <a:defRPr sz="1088" kern="1200">
                <a:solidFill>
                  <a:schemeClr val="tx1"/>
                </a:solidFill>
                <a:latin typeface="+mn-lt"/>
                <a:ea typeface="+mn-ea"/>
                <a:cs typeface="+mn-cs"/>
              </a:defRPr>
            </a:lvl8pPr>
            <a:lvl9pPr marL="2349791" indent="-138223" algn="l" defTabSz="552892" rtl="0" eaLnBrk="1" latinLnBrk="0" hangingPunct="1">
              <a:lnSpc>
                <a:spcPct val="90000"/>
              </a:lnSpc>
              <a:spcBef>
                <a:spcPts val="302"/>
              </a:spcBef>
              <a:buFont typeface="Amazon Ember" panose="020B0603020204020204" pitchFamily="34" charset="0"/>
              <a:buChar char="•"/>
              <a:defRPr sz="1088" kern="1200">
                <a:solidFill>
                  <a:schemeClr val="tx1"/>
                </a:solidFill>
                <a:latin typeface="+mn-lt"/>
                <a:ea typeface="+mn-ea"/>
                <a:cs typeface="+mn-cs"/>
              </a:defRPr>
            </a:lvl9pPr>
          </a:lstStyle>
          <a:p>
            <a:r>
              <a:rPr lang="zh-CN" altLang="en-US" sz="1200" dirty="0"/>
              <a:t>第三方指标</a:t>
            </a:r>
            <a:endParaRPr lang="en-US" altLang="zh-CN" sz="1200" dirty="0"/>
          </a:p>
          <a:p>
            <a:r>
              <a:rPr lang="en-US" altLang="zh-CN" dirty="0"/>
              <a:t>Apache </a:t>
            </a:r>
            <a:r>
              <a:rPr lang="en-US" altLang="zh-CN" dirty="0" err="1"/>
              <a:t>ShardingSphere</a:t>
            </a:r>
            <a:r>
              <a:rPr lang="en-US" altLang="zh-CN" dirty="0"/>
              <a:t> </a:t>
            </a:r>
            <a:r>
              <a:rPr lang="zh-CN" altLang="en-US" dirty="0"/>
              <a:t>支持专有的 </a:t>
            </a:r>
            <a:r>
              <a:rPr lang="en-US" altLang="zh-CN" dirty="0"/>
              <a:t>Agent</a:t>
            </a:r>
            <a:r>
              <a:rPr lang="zh-CN" altLang="en-US" dirty="0"/>
              <a:t> 采集运行状态，在 </a:t>
            </a:r>
            <a:r>
              <a:rPr lang="en-US" altLang="zh-CN" dirty="0"/>
              <a:t>Operator </a:t>
            </a:r>
            <a:r>
              <a:rPr lang="zh-CN" altLang="en-US" dirty="0"/>
              <a:t>中可以实现基于 </a:t>
            </a:r>
            <a:r>
              <a:rPr lang="en-US" altLang="zh-CN" dirty="0" err="1"/>
              <a:t>ShardingSphere</a:t>
            </a:r>
            <a:r>
              <a:rPr lang="en-US" altLang="zh-CN" dirty="0"/>
              <a:t> </a:t>
            </a:r>
            <a:r>
              <a:rPr lang="zh-CN" altLang="en-US" dirty="0"/>
              <a:t>指标的 </a:t>
            </a:r>
            <a:r>
              <a:rPr lang="en-US" altLang="zh-CN" dirty="0"/>
              <a:t>Adapter</a:t>
            </a:r>
            <a:r>
              <a:rPr lang="zh-CN" altLang="en-US" dirty="0"/>
              <a:t>，便于对接各种指标消费组件。</a:t>
            </a:r>
            <a:endParaRPr lang="en-US" altLang="zh-CN" dirty="0"/>
          </a:p>
          <a:p>
            <a:endParaRPr lang="en-US" altLang="zh-CN" dirty="0"/>
          </a:p>
        </p:txBody>
      </p:sp>
    </p:spTree>
    <p:extLst>
      <p:ext uri="{BB962C8B-B14F-4D97-AF65-F5344CB8AC3E}">
        <p14:creationId xmlns:p14="http://schemas.microsoft.com/office/powerpoint/2010/main" val="232436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BDCD89B2-039C-31BC-B9F0-1023CF56034D}"/>
              </a:ext>
            </a:extLst>
          </p:cNvPr>
          <p:cNvSpPr/>
          <p:nvPr/>
        </p:nvSpPr>
        <p:spPr>
          <a:xfrm>
            <a:off x="2728551" y="1480651"/>
            <a:ext cx="2915012" cy="344066"/>
          </a:xfrm>
          <a:prstGeom prst="parallelogram">
            <a:avLst>
              <a:gd name="adj" fmla="val 11527"/>
            </a:avLst>
          </a:prstGeom>
          <a:gradFill>
            <a:gsLst>
              <a:gs pos="0">
                <a:srgbClr val="412593">
                  <a:alpha val="47000"/>
                </a:srgbClr>
              </a:gs>
              <a:gs pos="100000">
                <a:srgbClr val="CA5B90">
                  <a:alpha val="46000"/>
                </a:srgbClr>
              </a:gs>
            </a:gsLst>
            <a:lin ang="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a:extLst>
              <a:ext uri="{FF2B5EF4-FFF2-40B4-BE49-F238E27FC236}">
                <a16:creationId xmlns:a16="http://schemas.microsoft.com/office/drawing/2014/main" id="{6B00225C-75BF-9605-6F21-5A7DF890F11C}"/>
              </a:ext>
            </a:extLst>
          </p:cNvPr>
          <p:cNvSpPr/>
          <p:nvPr/>
        </p:nvSpPr>
        <p:spPr>
          <a:xfrm>
            <a:off x="2728551" y="1851834"/>
            <a:ext cx="2915012" cy="344066"/>
          </a:xfrm>
          <a:prstGeom prst="parallelogram">
            <a:avLst>
              <a:gd name="adj" fmla="val 11527"/>
            </a:avLst>
          </a:prstGeom>
          <a:gradFill>
            <a:gsLst>
              <a:gs pos="0">
                <a:srgbClr val="412593">
                  <a:alpha val="47000"/>
                </a:srgbClr>
              </a:gs>
              <a:gs pos="100000">
                <a:srgbClr val="CA5B90">
                  <a:alpha val="46000"/>
                </a:srgbClr>
              </a:gs>
            </a:gsLst>
            <a:lin ang="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a:extLst>
              <a:ext uri="{FF2B5EF4-FFF2-40B4-BE49-F238E27FC236}">
                <a16:creationId xmlns:a16="http://schemas.microsoft.com/office/drawing/2014/main" id="{48052B23-690D-A32D-24DA-92AA1AB78B5F}"/>
              </a:ext>
            </a:extLst>
          </p:cNvPr>
          <p:cNvSpPr/>
          <p:nvPr/>
        </p:nvSpPr>
        <p:spPr>
          <a:xfrm>
            <a:off x="2728551" y="2229993"/>
            <a:ext cx="2915012" cy="344066"/>
          </a:xfrm>
          <a:prstGeom prst="parallelogram">
            <a:avLst>
              <a:gd name="adj" fmla="val 11527"/>
            </a:avLst>
          </a:prstGeom>
          <a:gradFill>
            <a:gsLst>
              <a:gs pos="0">
                <a:srgbClr val="412593">
                  <a:alpha val="47000"/>
                </a:srgbClr>
              </a:gs>
              <a:gs pos="100000">
                <a:srgbClr val="CA5B90">
                  <a:alpha val="46000"/>
                </a:srgbClr>
              </a:gs>
            </a:gsLst>
            <a:lin ang="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DB943D9F-EBA2-C7FB-4603-AAD06B29A904}"/>
              </a:ext>
            </a:extLst>
          </p:cNvPr>
          <p:cNvSpPr/>
          <p:nvPr/>
        </p:nvSpPr>
        <p:spPr>
          <a:xfrm>
            <a:off x="2728551" y="2608152"/>
            <a:ext cx="2915012" cy="344066"/>
          </a:xfrm>
          <a:prstGeom prst="parallelogram">
            <a:avLst>
              <a:gd name="adj" fmla="val 11527"/>
            </a:avLst>
          </a:prstGeom>
          <a:gradFill>
            <a:gsLst>
              <a:gs pos="0">
                <a:srgbClr val="412593">
                  <a:alpha val="47000"/>
                </a:srgbClr>
              </a:gs>
              <a:gs pos="100000">
                <a:srgbClr val="CA5B90">
                  <a:alpha val="46000"/>
                </a:srgbClr>
              </a:gs>
            </a:gsLst>
            <a:lin ang="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4D023CC-6C11-4CC7-271F-535E5860EDD5}"/>
              </a:ext>
            </a:extLst>
          </p:cNvPr>
          <p:cNvSpPr txBox="1"/>
          <p:nvPr/>
        </p:nvSpPr>
        <p:spPr>
          <a:xfrm>
            <a:off x="2408834" y="1480651"/>
            <a:ext cx="3077566" cy="1433406"/>
          </a:xfrm>
          <a:prstGeom prst="rect">
            <a:avLst/>
          </a:prstGeom>
          <a:noFill/>
        </p:spPr>
        <p:txBody>
          <a:bodyPr wrap="square">
            <a:spAutoFit/>
          </a:bodyPr>
          <a:lstStyle/>
          <a:p>
            <a:pPr marL="457200" indent="-457200">
              <a:lnSpc>
                <a:spcPct val="120000"/>
              </a:lnSpc>
              <a:spcAft>
                <a:spcPts val="1200"/>
              </a:spcAft>
              <a:buFont typeface="Arial" panose="020B0604020202020204" pitchFamily="34" charset="0"/>
              <a:buChar char="•"/>
            </a:pPr>
            <a:r>
              <a:rPr kumimoji="1" lang="en-US" altLang="zh-CN" sz="1200" dirty="0"/>
              <a:t>1. </a:t>
            </a:r>
            <a:r>
              <a:rPr kumimoji="1" lang="en-US" altLang="zh-CN" sz="1200" dirty="0" err="1"/>
              <a:t>ShardingSphere</a:t>
            </a:r>
            <a:r>
              <a:rPr kumimoji="1" lang="en-US" altLang="zh-CN" sz="1200" dirty="0"/>
              <a:t> </a:t>
            </a:r>
            <a:r>
              <a:rPr kumimoji="1" lang="zh-CN" altLang="en-US" sz="1200" dirty="0"/>
              <a:t>简介</a:t>
            </a:r>
          </a:p>
          <a:p>
            <a:pPr marL="457200" indent="-457200">
              <a:lnSpc>
                <a:spcPct val="120000"/>
              </a:lnSpc>
              <a:spcAft>
                <a:spcPts val="1200"/>
              </a:spcAft>
              <a:buFont typeface="Arial" panose="020B0604020202020204" pitchFamily="34" charset="0"/>
              <a:buChar char="•"/>
            </a:pPr>
            <a:r>
              <a:rPr kumimoji="1" lang="en-US" altLang="zh-CN" sz="1200" dirty="0"/>
              <a:t>2. </a:t>
            </a:r>
            <a:r>
              <a:rPr kumimoji="1" lang="zh-CN" altLang="en-US" sz="1200" dirty="0"/>
              <a:t>数据库行业发展趋势</a:t>
            </a:r>
          </a:p>
          <a:p>
            <a:pPr marL="457200" indent="-457200">
              <a:lnSpc>
                <a:spcPct val="120000"/>
              </a:lnSpc>
              <a:spcAft>
                <a:spcPts val="1200"/>
              </a:spcAft>
              <a:buFont typeface="Arial" panose="020B0604020202020204" pitchFamily="34" charset="0"/>
              <a:buChar char="•"/>
            </a:pPr>
            <a:r>
              <a:rPr kumimoji="1" lang="en-US" altLang="zh-CN" sz="1200" dirty="0"/>
              <a:t>3. </a:t>
            </a:r>
            <a:r>
              <a:rPr kumimoji="1" lang="en-US" altLang="zh-CN" sz="1200" dirty="0" err="1"/>
              <a:t>ShardingSphere</a:t>
            </a:r>
            <a:r>
              <a:rPr kumimoji="1" lang="en-US" altLang="zh-CN" sz="1200" dirty="0"/>
              <a:t> </a:t>
            </a:r>
            <a:r>
              <a:rPr kumimoji="1" lang="zh-CN" altLang="en-US" sz="1200" dirty="0"/>
              <a:t>核心功能与架构 </a:t>
            </a:r>
          </a:p>
          <a:p>
            <a:pPr marL="457200" indent="-457200">
              <a:lnSpc>
                <a:spcPct val="120000"/>
              </a:lnSpc>
              <a:spcAft>
                <a:spcPts val="1200"/>
              </a:spcAft>
              <a:buFont typeface="Arial" panose="020B0604020202020204" pitchFamily="34" charset="0"/>
              <a:buChar char="•"/>
            </a:pPr>
            <a:r>
              <a:rPr kumimoji="1" lang="en-US" altLang="zh-CN" sz="1200" dirty="0"/>
              <a:t>4. </a:t>
            </a:r>
            <a:r>
              <a:rPr kumimoji="1" lang="en-US" altLang="zh-CN" sz="1200" dirty="0" err="1"/>
              <a:t>ShardingSphere</a:t>
            </a:r>
            <a:r>
              <a:rPr kumimoji="1" lang="en-US" altLang="zh-CN" sz="1200" dirty="0"/>
              <a:t> </a:t>
            </a:r>
            <a:r>
              <a:rPr kumimoji="1" lang="zh-CN" altLang="en-US" sz="1200" dirty="0"/>
              <a:t>云原生实践</a:t>
            </a:r>
          </a:p>
        </p:txBody>
      </p:sp>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359410" y="21977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sp>
        <p:nvSpPr>
          <p:cNvPr id="11" name="Title 4">
            <a:extLst>
              <a:ext uri="{FF2B5EF4-FFF2-40B4-BE49-F238E27FC236}">
                <a16:creationId xmlns:a16="http://schemas.microsoft.com/office/drawing/2014/main" id="{BCD305B0-956D-A0BA-7B15-62DCC5757153}"/>
              </a:ext>
            </a:extLst>
          </p:cNvPr>
          <p:cNvSpPr txBox="1">
            <a:spLocks/>
          </p:cNvSpPr>
          <p:nvPr/>
        </p:nvSpPr>
        <p:spPr>
          <a:xfrm>
            <a:off x="177800" y="1898373"/>
            <a:ext cx="2050495" cy="872091"/>
          </a:xfrm>
          <a:prstGeom prst="rect">
            <a:avLst/>
          </a:prstGeom>
        </p:spPr>
        <p:txBody>
          <a:bodyPr/>
          <a:lstStyle>
            <a:lvl1pPr algn="l" defTabSz="552892" rtl="0" eaLnBrk="1" latinLnBrk="0" hangingPunct="1">
              <a:lnSpc>
                <a:spcPct val="90000"/>
              </a:lnSpc>
              <a:spcBef>
                <a:spcPct val="0"/>
              </a:spcBef>
              <a:buNone/>
              <a:defRPr sz="1800" kern="1200" spc="-60" baseline="0">
                <a:solidFill>
                  <a:schemeClr val="tx1"/>
                </a:solidFill>
                <a:latin typeface="+mj-lt"/>
                <a:ea typeface="+mj-ea"/>
                <a:cs typeface="+mj-cs"/>
              </a:defRPr>
            </a:lvl1pPr>
          </a:lstStyle>
          <a:p>
            <a:pPr>
              <a:lnSpc>
                <a:spcPct val="100000"/>
              </a:lnSpc>
            </a:pPr>
            <a:r>
              <a:rPr kumimoji="1" lang="en-US" altLang="zh-CN" sz="2600" dirty="0"/>
              <a:t>CONTENTS</a:t>
            </a:r>
            <a:endParaRPr lang="en-US" sz="2600" dirty="0"/>
          </a:p>
        </p:txBody>
      </p:sp>
    </p:spTree>
    <p:extLst>
      <p:ext uri="{BB962C8B-B14F-4D97-AF65-F5344CB8AC3E}">
        <p14:creationId xmlns:p14="http://schemas.microsoft.com/office/powerpoint/2010/main" val="197433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E98F81FF-5AD6-2872-FA19-3CE080D83D71}"/>
              </a:ext>
            </a:extLst>
          </p:cNvPr>
          <p:cNvSpPr/>
          <p:nvPr/>
        </p:nvSpPr>
        <p:spPr>
          <a:xfrm>
            <a:off x="4768621" y="1162248"/>
            <a:ext cx="1853836" cy="1688791"/>
          </a:xfrm>
          <a:prstGeom prst="roundRect">
            <a:avLst>
              <a:gd name="adj" fmla="val 2471"/>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 name="矩形: 圆角 1">
            <a:extLst>
              <a:ext uri="{FF2B5EF4-FFF2-40B4-BE49-F238E27FC236}">
                <a16:creationId xmlns:a16="http://schemas.microsoft.com/office/drawing/2014/main" id="{425A63A4-80D3-2FE6-DDF2-45746D790041}"/>
              </a:ext>
            </a:extLst>
          </p:cNvPr>
          <p:cNvSpPr/>
          <p:nvPr/>
        </p:nvSpPr>
        <p:spPr>
          <a:xfrm>
            <a:off x="2608521" y="1162248"/>
            <a:ext cx="1853836" cy="1688791"/>
          </a:xfrm>
          <a:prstGeom prst="roundRect">
            <a:avLst>
              <a:gd name="adj" fmla="val 2471"/>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vert="horz" lIns="0" tIns="146304" rIns="91440" bIns="146304" rtlCol="0" anchor="ctr" anchorCtr="0">
            <a:noAutofit/>
          </a:bodyPr>
          <a:lstStyle/>
          <a:p>
            <a:r>
              <a:rPr kumimoji="1" lang="en-US" altLang="zh-CN" dirty="0" err="1">
                <a:solidFill>
                  <a:schemeClr val="tx1">
                    <a:lumMod val="95000"/>
                    <a:lumOff val="5000"/>
                  </a:schemeClr>
                </a:solidFill>
              </a:rPr>
              <a:t>ShardingSphere</a:t>
            </a:r>
            <a:r>
              <a:rPr kumimoji="1" lang="zh-CN" altLang="en-US" dirty="0">
                <a:solidFill>
                  <a:schemeClr val="tx1">
                    <a:lumMod val="95000"/>
                    <a:lumOff val="5000"/>
                  </a:schemeClr>
                </a:solidFill>
              </a:rPr>
              <a:t> 云原生规划</a:t>
            </a:r>
          </a:p>
        </p:txBody>
      </p:sp>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5525176" y="37725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pic>
        <p:nvPicPr>
          <p:cNvPr id="12" name="图片 11" descr="形状&#10;&#10;中度可信度描述已自动生成">
            <a:extLst>
              <a:ext uri="{FF2B5EF4-FFF2-40B4-BE49-F238E27FC236}">
                <a16:creationId xmlns:a16="http://schemas.microsoft.com/office/drawing/2014/main" id="{B73FE63A-F6C7-6B4E-A693-6C11C8B55C27}"/>
              </a:ext>
            </a:extLst>
          </p:cNvPr>
          <p:cNvPicPr>
            <a:picLocks noChangeAspect="1"/>
          </p:cNvPicPr>
          <p:nvPr/>
        </p:nvPicPr>
        <p:blipFill>
          <a:blip r:embed="rId3"/>
          <a:stretch>
            <a:fillRect/>
          </a:stretch>
        </p:blipFill>
        <p:spPr>
          <a:xfrm>
            <a:off x="1209979" y="1093716"/>
            <a:ext cx="739754" cy="739754"/>
          </a:xfrm>
          <a:prstGeom prst="rect">
            <a:avLst/>
          </a:prstGeom>
        </p:spPr>
      </p:pic>
      <p:sp>
        <p:nvSpPr>
          <p:cNvPr id="14" name="îSľîďe">
            <a:extLst>
              <a:ext uri="{FF2B5EF4-FFF2-40B4-BE49-F238E27FC236}">
                <a16:creationId xmlns:a16="http://schemas.microsoft.com/office/drawing/2014/main" id="{FD8FE0EA-C11C-CF4E-A62B-7252F60E7FAC}"/>
              </a:ext>
            </a:extLst>
          </p:cNvPr>
          <p:cNvSpPr/>
          <p:nvPr/>
        </p:nvSpPr>
        <p:spPr>
          <a:xfrm flipH="1">
            <a:off x="2763790" y="1692845"/>
            <a:ext cx="2002318" cy="796052"/>
          </a:xfrm>
          <a:prstGeom prst="rect">
            <a:avLst/>
          </a:prstGeom>
          <a:ln>
            <a:noFill/>
          </a:ln>
        </p:spPr>
        <p:txBody>
          <a:bodyPr wrap="square" lIns="91440" tIns="45720" rIns="91440" bIns="45720" anchor="t">
            <a:spAutoFit/>
          </a:bodyPr>
          <a:lstStyle/>
          <a:p>
            <a:pPr indent="0" defTabSz="913765">
              <a:lnSpc>
                <a:spcPct val="200000"/>
              </a:lnSpc>
              <a:buSzPct val="25000"/>
              <a:buFont typeface="Arial" panose="020B0604020202090204" pitchFamily="34" charset="0"/>
              <a:buNone/>
              <a:defRPr/>
            </a:pPr>
            <a:r>
              <a:rPr kumimoji="0" lang="zh-CN" altLang="en-US" sz="800" i="0" u="none" strike="noStrike" kern="1200" cap="none" spc="0" normalizeH="0" baseline="0" noProof="0" dirty="0">
                <a:ln>
                  <a:noFill/>
                </a:ln>
                <a:effectLst/>
                <a:uLnTx/>
                <a:uFillTx/>
                <a:latin typeface="+mn-ea"/>
                <a:cs typeface="+mn-ea"/>
                <a:sym typeface="+mn-lt"/>
              </a:rPr>
              <a:t>高可用测试（</a:t>
            </a:r>
            <a:r>
              <a:rPr kumimoji="0" lang="en-US" altLang="zh-CN" sz="800" i="0" u="none" strike="noStrike" kern="1200" cap="none" spc="0" normalizeH="0" baseline="0" noProof="0" dirty="0">
                <a:ln>
                  <a:noFill/>
                </a:ln>
                <a:effectLst/>
                <a:uLnTx/>
                <a:uFillTx/>
                <a:latin typeface="+mn-ea"/>
                <a:cs typeface="+mn-ea"/>
                <a:sym typeface="+mn-lt"/>
              </a:rPr>
              <a:t>Pod </a:t>
            </a:r>
            <a:r>
              <a:rPr kumimoji="0" lang="zh-CN" altLang="en-US" sz="800" i="0" u="none" strike="noStrike" kern="1200" cap="none" spc="0" normalizeH="0" baseline="0" noProof="0" dirty="0">
                <a:ln>
                  <a:noFill/>
                </a:ln>
                <a:effectLst/>
                <a:uLnTx/>
                <a:uFillTx/>
                <a:latin typeface="+mn-ea"/>
                <a:cs typeface="+mn-ea"/>
                <a:sym typeface="+mn-lt"/>
              </a:rPr>
              <a:t>故障注入）</a:t>
            </a:r>
            <a:endParaRPr kumimoji="0" lang="en-US" altLang="zh-CN" sz="800" i="0" u="none" strike="noStrike" kern="1200" cap="none" spc="0" normalizeH="0" baseline="0" noProof="0" dirty="0">
              <a:ln>
                <a:noFill/>
              </a:ln>
              <a:effectLst/>
              <a:uLnTx/>
              <a:uFillTx/>
              <a:latin typeface="+mn-ea"/>
              <a:cs typeface="+mn-ea"/>
              <a:sym typeface="+mn-lt"/>
            </a:endParaRPr>
          </a:p>
          <a:p>
            <a:pPr indent="0" defTabSz="913765">
              <a:lnSpc>
                <a:spcPct val="200000"/>
              </a:lnSpc>
              <a:buSzPct val="25000"/>
              <a:buFont typeface="Arial" panose="020B0604020202090204" pitchFamily="34" charset="0"/>
              <a:buNone/>
              <a:defRPr/>
            </a:pPr>
            <a:r>
              <a:rPr kumimoji="0" lang="zh-CN" altLang="en-US" sz="800" i="0" u="none" strike="noStrike" kern="1200" cap="none" spc="0" normalizeH="0" baseline="0" noProof="0" dirty="0">
                <a:ln>
                  <a:noFill/>
                </a:ln>
                <a:effectLst/>
                <a:uLnTx/>
                <a:uFillTx/>
                <a:latin typeface="+mn-ea"/>
                <a:cs typeface="+mn-ea"/>
                <a:sym typeface="+mn-lt"/>
              </a:rPr>
              <a:t>延迟测试</a:t>
            </a:r>
          </a:p>
          <a:p>
            <a:pPr indent="0" defTabSz="913765">
              <a:lnSpc>
                <a:spcPct val="200000"/>
              </a:lnSpc>
              <a:buSzPct val="25000"/>
              <a:buFont typeface="Arial" panose="020B0604020202090204" pitchFamily="34" charset="0"/>
              <a:buNone/>
              <a:defRPr/>
            </a:pPr>
            <a:r>
              <a:rPr kumimoji="0" lang="en-US" altLang="zh-CN" sz="800" i="0" u="none" strike="noStrike" kern="1200" cap="none" spc="0" normalizeH="0" baseline="0" noProof="0" dirty="0">
                <a:ln>
                  <a:noFill/>
                </a:ln>
                <a:effectLst/>
                <a:uLnTx/>
                <a:uFillTx/>
                <a:latin typeface="+mn-ea"/>
                <a:cs typeface="+mn-ea"/>
                <a:sym typeface="+mn-lt"/>
              </a:rPr>
              <a:t>…</a:t>
            </a:r>
          </a:p>
        </p:txBody>
      </p:sp>
      <p:sp>
        <p:nvSpPr>
          <p:cNvPr id="15" name="îṡḷîḍè">
            <a:extLst>
              <a:ext uri="{FF2B5EF4-FFF2-40B4-BE49-F238E27FC236}">
                <a16:creationId xmlns:a16="http://schemas.microsoft.com/office/drawing/2014/main" id="{AD90C632-6083-8D4F-B6BA-DA30D08371A0}"/>
              </a:ext>
            </a:extLst>
          </p:cNvPr>
          <p:cNvSpPr/>
          <p:nvPr/>
        </p:nvSpPr>
        <p:spPr>
          <a:xfrm>
            <a:off x="2763790" y="1305754"/>
            <a:ext cx="2002317" cy="31941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3765"/>
            <a:r>
              <a:rPr lang="zh-CN" altLang="en-US" sz="1200" b="1" dirty="0">
                <a:solidFill>
                  <a:srgbClr val="FFFFFF"/>
                </a:solidFill>
                <a:latin typeface="+mn-ea"/>
                <a:cs typeface="+mn-ea"/>
                <a:sym typeface="+mn-lt"/>
              </a:rPr>
              <a:t>混沌测试可以做到</a:t>
            </a:r>
          </a:p>
        </p:txBody>
      </p:sp>
      <p:sp>
        <p:nvSpPr>
          <p:cNvPr id="17" name="íŝlídé">
            <a:extLst>
              <a:ext uri="{FF2B5EF4-FFF2-40B4-BE49-F238E27FC236}">
                <a16:creationId xmlns:a16="http://schemas.microsoft.com/office/drawing/2014/main" id="{2C70E37C-335F-9F49-9592-9C457DDBD4D7}"/>
              </a:ext>
            </a:extLst>
          </p:cNvPr>
          <p:cNvSpPr/>
          <p:nvPr/>
        </p:nvSpPr>
        <p:spPr>
          <a:xfrm flipH="1">
            <a:off x="4926403" y="1740187"/>
            <a:ext cx="2002318" cy="796052"/>
          </a:xfrm>
          <a:prstGeom prst="rect">
            <a:avLst/>
          </a:prstGeom>
          <a:ln>
            <a:noFill/>
          </a:ln>
        </p:spPr>
        <p:txBody>
          <a:bodyPr wrap="square" lIns="91440" tIns="45720" rIns="91440" bIns="45720" anchor="t">
            <a:spAutoFit/>
          </a:bodyPr>
          <a:lstStyle/>
          <a:p>
            <a:pPr indent="0" defTabSz="913765">
              <a:lnSpc>
                <a:spcPct val="200000"/>
              </a:lnSpc>
              <a:buSzPct val="25000"/>
              <a:buFont typeface="Arial" panose="020B0604020202090204" pitchFamily="34" charset="0"/>
              <a:buNone/>
            </a:pPr>
            <a:r>
              <a:rPr lang="zh-CN" altLang="en-US" sz="800" dirty="0">
                <a:latin typeface="+mn-ea"/>
                <a:cs typeface="+mn-ea"/>
                <a:sym typeface="+mn-lt"/>
              </a:rPr>
              <a:t>无侵入</a:t>
            </a:r>
          </a:p>
          <a:p>
            <a:pPr indent="0" defTabSz="913765">
              <a:lnSpc>
                <a:spcPct val="200000"/>
              </a:lnSpc>
              <a:buSzPct val="25000"/>
              <a:buFont typeface="Arial" panose="020B0604020202090204" pitchFamily="34" charset="0"/>
              <a:buNone/>
            </a:pPr>
            <a:r>
              <a:rPr lang="zh-CN" altLang="en-US" sz="800" dirty="0">
                <a:latin typeface="+mn-ea"/>
                <a:cs typeface="+mn-ea"/>
                <a:sym typeface="+mn-lt"/>
              </a:rPr>
              <a:t>云原生</a:t>
            </a:r>
          </a:p>
          <a:p>
            <a:pPr indent="0" defTabSz="913765">
              <a:lnSpc>
                <a:spcPct val="200000"/>
              </a:lnSpc>
              <a:buSzPct val="25000"/>
              <a:buFont typeface="Arial" panose="020B0604020202090204" pitchFamily="34" charset="0"/>
              <a:buNone/>
            </a:pPr>
            <a:r>
              <a:rPr lang="en-US" altLang="zh-CN" sz="800" dirty="0">
                <a:latin typeface="+mn-ea"/>
                <a:cs typeface="+mn-ea"/>
                <a:sym typeface="+mn-lt"/>
              </a:rPr>
              <a:t>…</a:t>
            </a:r>
          </a:p>
        </p:txBody>
      </p:sp>
      <p:sp>
        <p:nvSpPr>
          <p:cNvPr id="18" name="ïşḷïde">
            <a:extLst>
              <a:ext uri="{FF2B5EF4-FFF2-40B4-BE49-F238E27FC236}">
                <a16:creationId xmlns:a16="http://schemas.microsoft.com/office/drawing/2014/main" id="{96078EF5-6148-B84C-B12C-243B95D99031}"/>
              </a:ext>
            </a:extLst>
          </p:cNvPr>
          <p:cNvSpPr/>
          <p:nvPr/>
        </p:nvSpPr>
        <p:spPr>
          <a:xfrm>
            <a:off x="4926403" y="1308271"/>
            <a:ext cx="2002317" cy="319093"/>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3765"/>
            <a:r>
              <a:rPr lang="zh-CN" altLang="en-US" sz="1200" b="1" dirty="0">
                <a:solidFill>
                  <a:schemeClr val="tx1"/>
                </a:solidFill>
                <a:latin typeface="+mn-ea"/>
                <a:cs typeface="+mn-ea"/>
                <a:sym typeface="+mn-lt"/>
              </a:rPr>
              <a:t>混沌测试优势</a:t>
            </a:r>
          </a:p>
        </p:txBody>
      </p:sp>
      <p:pic>
        <p:nvPicPr>
          <p:cNvPr id="19" name="图片 18" descr="徽标&#10;&#10;描述已自动生成">
            <a:extLst>
              <a:ext uri="{FF2B5EF4-FFF2-40B4-BE49-F238E27FC236}">
                <a16:creationId xmlns:a16="http://schemas.microsoft.com/office/drawing/2014/main" id="{4B0E0C0C-4194-F74B-ABBC-6A4FD08DD9E4}"/>
              </a:ext>
            </a:extLst>
          </p:cNvPr>
          <p:cNvPicPr>
            <a:picLocks noChangeAspect="1"/>
          </p:cNvPicPr>
          <p:nvPr/>
        </p:nvPicPr>
        <p:blipFill>
          <a:blip r:embed="rId4"/>
          <a:stretch>
            <a:fillRect/>
          </a:stretch>
        </p:blipFill>
        <p:spPr>
          <a:xfrm>
            <a:off x="1022428" y="2018834"/>
            <a:ext cx="1108314" cy="1108314"/>
          </a:xfrm>
          <a:prstGeom prst="rect">
            <a:avLst/>
          </a:prstGeom>
        </p:spPr>
      </p:pic>
    </p:spTree>
    <p:extLst>
      <p:ext uri="{BB962C8B-B14F-4D97-AF65-F5344CB8AC3E}">
        <p14:creationId xmlns:p14="http://schemas.microsoft.com/office/powerpoint/2010/main" val="281999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120B03A0-BF1E-BC42-2C9E-3E594E20B6F8}"/>
              </a:ext>
            </a:extLst>
          </p:cNvPr>
          <p:cNvSpPr/>
          <p:nvPr/>
        </p:nvSpPr>
        <p:spPr>
          <a:xfrm>
            <a:off x="1650770" y="1228879"/>
            <a:ext cx="4432529" cy="1688791"/>
          </a:xfrm>
          <a:prstGeom prst="roundRect">
            <a:avLst>
              <a:gd name="adj" fmla="val 2471"/>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a:lstStyle/>
          <a:p>
            <a:r>
              <a:rPr kumimoji="1" lang="en-US" altLang="zh-CN" dirty="0" err="1">
                <a:solidFill>
                  <a:schemeClr val="tx1">
                    <a:lumMod val="95000"/>
                    <a:lumOff val="5000"/>
                  </a:schemeClr>
                </a:solidFill>
              </a:rPr>
              <a:t>ShardingSphere</a:t>
            </a:r>
            <a:r>
              <a:rPr kumimoji="1" lang="zh-CN" altLang="en-US" dirty="0">
                <a:solidFill>
                  <a:schemeClr val="tx1">
                    <a:lumMod val="95000"/>
                    <a:lumOff val="5000"/>
                  </a:schemeClr>
                </a:solidFill>
              </a:rPr>
              <a:t> 云原生规划</a:t>
            </a:r>
          </a:p>
        </p:txBody>
      </p:sp>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5525176" y="37725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sp>
        <p:nvSpPr>
          <p:cNvPr id="20" name="文本框 19">
            <a:extLst>
              <a:ext uri="{FF2B5EF4-FFF2-40B4-BE49-F238E27FC236}">
                <a16:creationId xmlns:a16="http://schemas.microsoft.com/office/drawing/2014/main" id="{072D2F9F-29C5-2A41-BF0E-6816633130BE}"/>
              </a:ext>
            </a:extLst>
          </p:cNvPr>
          <p:cNvSpPr txBox="1"/>
          <p:nvPr/>
        </p:nvSpPr>
        <p:spPr>
          <a:xfrm>
            <a:off x="2025388" y="1454952"/>
            <a:ext cx="3553350" cy="1494127"/>
          </a:xfrm>
          <a:prstGeom prst="rect">
            <a:avLst/>
          </a:prstGeom>
          <a:noFill/>
        </p:spPr>
        <p:txBody>
          <a:bodyPr wrap="square">
            <a:spAutoFit/>
          </a:bodyPr>
          <a:lstStyle/>
          <a:p>
            <a:pPr marL="171450" indent="-171450">
              <a:lnSpc>
                <a:spcPct val="120000"/>
              </a:lnSpc>
              <a:spcAft>
                <a:spcPts val="1200"/>
              </a:spcAft>
              <a:buSzPct val="75000"/>
              <a:buFont typeface="Wingdings" panose="05000000000000000000" pitchFamily="2" charset="2"/>
              <a:buChar char="l"/>
            </a:pPr>
            <a:r>
              <a:rPr lang="en-GB" altLang="zh-CN" sz="1200" dirty="0">
                <a:solidFill>
                  <a:schemeClr val="tx1"/>
                </a:solidFill>
                <a:ea typeface="+mn-ea"/>
              </a:rPr>
              <a:t>Apache </a:t>
            </a:r>
            <a:r>
              <a:rPr lang="en-GB" altLang="zh-CN" sz="1200" dirty="0" err="1">
                <a:solidFill>
                  <a:schemeClr val="tx1"/>
                </a:solidFill>
                <a:ea typeface="+mn-ea"/>
              </a:rPr>
              <a:t>ShardingSphere</a:t>
            </a:r>
            <a:r>
              <a:rPr lang="en-GB" altLang="zh-CN" sz="1200" dirty="0">
                <a:solidFill>
                  <a:schemeClr val="tx1"/>
                </a:solidFill>
                <a:ea typeface="+mn-ea"/>
              </a:rPr>
              <a:t> </a:t>
            </a:r>
            <a:r>
              <a:rPr lang="zh-CN" altLang="en-US" sz="1200" dirty="0">
                <a:solidFill>
                  <a:schemeClr val="tx1"/>
                </a:solidFill>
                <a:ea typeface="+mn-ea"/>
                <a:sym typeface="+mn-ea"/>
              </a:rPr>
              <a:t>云上</a:t>
            </a:r>
            <a:r>
              <a:rPr lang="zh-CN" altLang="en-GB" sz="1200" dirty="0">
                <a:solidFill>
                  <a:schemeClr val="tx1"/>
                </a:solidFill>
                <a:ea typeface="+mn-ea"/>
              </a:rPr>
              <a:t>更多场景的解决</a:t>
            </a:r>
            <a:r>
              <a:rPr lang="zh-CN" altLang="en-US" sz="1200" dirty="0">
                <a:solidFill>
                  <a:schemeClr val="tx1"/>
                </a:solidFill>
                <a:ea typeface="+mn-ea"/>
              </a:rPr>
              <a:t>方案（例如</a:t>
            </a:r>
            <a:r>
              <a:rPr lang="en-US" altLang="zh-CN" sz="1200" dirty="0">
                <a:solidFill>
                  <a:schemeClr val="tx1"/>
                </a:solidFill>
                <a:ea typeface="+mn-ea"/>
              </a:rPr>
              <a:t>: Amazon CloudFormation</a:t>
            </a:r>
            <a:r>
              <a:rPr lang="zh-CN" altLang="en-US" sz="1200" dirty="0">
                <a:solidFill>
                  <a:schemeClr val="tx1"/>
                </a:solidFill>
                <a:ea typeface="+mn-ea"/>
              </a:rPr>
              <a:t>，</a:t>
            </a:r>
            <a:r>
              <a:rPr lang="en-US" altLang="zh-CN" sz="1200" dirty="0">
                <a:solidFill>
                  <a:schemeClr val="tx1"/>
                </a:solidFill>
                <a:ea typeface="+mn-ea"/>
              </a:rPr>
              <a:t>…</a:t>
            </a:r>
            <a:r>
              <a:rPr lang="zh-CN" altLang="en-US" sz="1200" dirty="0">
                <a:solidFill>
                  <a:schemeClr val="tx1"/>
                </a:solidFill>
                <a:ea typeface="+mn-ea"/>
              </a:rPr>
              <a:t>）</a:t>
            </a:r>
            <a:endParaRPr lang="en-US" altLang="zh-CN" sz="1200" dirty="0">
              <a:solidFill>
                <a:schemeClr val="tx1"/>
              </a:solidFill>
              <a:ea typeface="+mn-ea"/>
            </a:endParaRPr>
          </a:p>
          <a:p>
            <a:pPr marL="171450" indent="-171450">
              <a:lnSpc>
                <a:spcPct val="120000"/>
              </a:lnSpc>
              <a:spcAft>
                <a:spcPts val="1200"/>
              </a:spcAft>
              <a:buSzPct val="75000"/>
              <a:buFont typeface="Wingdings" panose="05000000000000000000" pitchFamily="2" charset="2"/>
              <a:buChar char="l"/>
            </a:pPr>
            <a:r>
              <a:rPr lang="zh-CN" altLang="en-US" sz="1200" dirty="0">
                <a:solidFill>
                  <a:schemeClr val="tx1"/>
                </a:solidFill>
                <a:ea typeface="+mn-ea"/>
              </a:rPr>
              <a:t>治理中心云上方案优化（</a:t>
            </a:r>
            <a:r>
              <a:rPr lang="en-US" altLang="zh-CN" sz="1200" dirty="0">
                <a:solidFill>
                  <a:schemeClr val="tx1"/>
                </a:solidFill>
                <a:ea typeface="+mn-ea"/>
              </a:rPr>
              <a:t>Kafka 3.0 </a:t>
            </a:r>
            <a:r>
              <a:rPr lang="zh-CN" altLang="en-US" sz="1200" dirty="0">
                <a:solidFill>
                  <a:schemeClr val="tx1"/>
                </a:solidFill>
                <a:ea typeface="+mn-ea"/>
              </a:rPr>
              <a:t>去 </a:t>
            </a:r>
            <a:r>
              <a:rPr lang="en-US" altLang="zh-CN" sz="1200" dirty="0">
                <a:solidFill>
                  <a:schemeClr val="tx1"/>
                </a:solidFill>
                <a:ea typeface="+mn-ea"/>
              </a:rPr>
              <a:t>Zookeeper</a:t>
            </a:r>
            <a:r>
              <a:rPr lang="zh-CN" altLang="en-US" sz="1200" dirty="0">
                <a:solidFill>
                  <a:schemeClr val="tx1"/>
                </a:solidFill>
                <a:ea typeface="+mn-ea"/>
              </a:rPr>
              <a:t> 版本）</a:t>
            </a:r>
            <a:endParaRPr kumimoji="1" lang="zh-CN" altLang="en-US" sz="1200" dirty="0">
              <a:solidFill>
                <a:schemeClr val="tx1"/>
              </a:solidFill>
              <a:ea typeface="+mn-ea"/>
            </a:endParaRPr>
          </a:p>
          <a:p>
            <a:pPr marL="453417" lvl="1" indent="-171450">
              <a:lnSpc>
                <a:spcPct val="120000"/>
              </a:lnSpc>
              <a:spcAft>
                <a:spcPts val="1200"/>
              </a:spcAft>
              <a:buFont typeface="Wingdings" panose="05000000000000000000" pitchFamily="2" charset="2"/>
              <a:buChar char="l"/>
            </a:pPr>
            <a:endParaRPr kumimoji="1" lang="zh-CN" altLang="en-US" sz="1200" dirty="0">
              <a:solidFill>
                <a:schemeClr val="tx1"/>
              </a:solidFill>
              <a:ea typeface="+mn-ea"/>
            </a:endParaRPr>
          </a:p>
        </p:txBody>
      </p:sp>
    </p:spTree>
    <p:extLst>
      <p:ext uri="{BB962C8B-B14F-4D97-AF65-F5344CB8AC3E}">
        <p14:creationId xmlns:p14="http://schemas.microsoft.com/office/powerpoint/2010/main" val="214520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4EF304CE-EAAB-CA8C-C83E-67F46CD25AA7}"/>
              </a:ext>
            </a:extLst>
          </p:cNvPr>
          <p:cNvSpPr/>
          <p:nvPr/>
        </p:nvSpPr>
        <p:spPr>
          <a:xfrm>
            <a:off x="1257300" y="717551"/>
            <a:ext cx="5162550" cy="1784350"/>
          </a:xfrm>
          <a:prstGeom prst="roundRect">
            <a:avLst>
              <a:gd name="adj" fmla="val 8523"/>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a:lstStyle/>
          <a:p>
            <a:r>
              <a:rPr kumimoji="1" lang="zh-CN" altLang="en-US" b="1" dirty="0">
                <a:solidFill>
                  <a:schemeClr val="tx1">
                    <a:lumMod val="95000"/>
                    <a:lumOff val="5000"/>
                  </a:schemeClr>
                </a:solidFill>
              </a:rPr>
              <a:t>社区交流</a:t>
            </a:r>
          </a:p>
        </p:txBody>
      </p:sp>
      <p:grpSp>
        <p:nvGrpSpPr>
          <p:cNvPr id="5" name="组合 4">
            <a:extLst>
              <a:ext uri="{FF2B5EF4-FFF2-40B4-BE49-F238E27FC236}">
                <a16:creationId xmlns:a16="http://schemas.microsoft.com/office/drawing/2014/main" id="{A947BD56-F684-EAC1-9258-0B23EE494E1F}"/>
              </a:ext>
            </a:extLst>
          </p:cNvPr>
          <p:cNvGrpSpPr/>
          <p:nvPr/>
        </p:nvGrpSpPr>
        <p:grpSpPr>
          <a:xfrm>
            <a:off x="1869768" y="973053"/>
            <a:ext cx="3740019" cy="277115"/>
            <a:chOff x="1742768" y="681735"/>
            <a:chExt cx="3740019" cy="277115"/>
          </a:xfrm>
        </p:grpSpPr>
        <p:sp>
          <p:nvSpPr>
            <p:cNvPr id="10" name="标题 1">
              <a:extLst>
                <a:ext uri="{FF2B5EF4-FFF2-40B4-BE49-F238E27FC236}">
                  <a16:creationId xmlns:a16="http://schemas.microsoft.com/office/drawing/2014/main" id="{23186A78-8DCD-9246-8E99-8AF04F2C8EAD}"/>
                </a:ext>
              </a:extLst>
            </p:cNvPr>
            <p:cNvSpPr txBox="1"/>
            <p:nvPr/>
          </p:nvSpPr>
          <p:spPr bwMode="auto">
            <a:xfrm>
              <a:off x="2730697" y="681990"/>
              <a:ext cx="2752090"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DengXian" panose="02010600030101010101" charset="-122"/>
                </a:defRPr>
              </a:lvl1pPr>
              <a:lvl2pPr marL="742950" indent="-285750">
                <a:lnSpc>
                  <a:spcPct val="90000"/>
                </a:lnSpc>
                <a:spcBef>
                  <a:spcPts val="500"/>
                </a:spcBef>
                <a:buFont typeface="Arial" panose="020B0604020202090204" pitchFamily="34" charset="0"/>
                <a:buChar char="•"/>
                <a:defRPr sz="2400">
                  <a:solidFill>
                    <a:schemeClr val="tx1"/>
                  </a:solidFill>
                  <a:latin typeface="DengXian" panose="02010600030101010101"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DengXian" panose="02010600030101010101" charset="-122"/>
                </a:defRPr>
              </a:lvl3pPr>
              <a:lvl4pPr marL="16002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4pPr>
              <a:lvl5pPr marL="20574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9pPr>
            </a:lstStyle>
            <a:p>
              <a:pPr algn="l">
                <a:lnSpc>
                  <a:spcPct val="100000"/>
                </a:lnSpc>
                <a:spcBef>
                  <a:spcPct val="0"/>
                </a:spcBef>
                <a:buNone/>
              </a:pPr>
              <a:r>
                <a:rPr kumimoji="1" lang="en-US" altLang="zh-CN" sz="1200" dirty="0">
                  <a:latin typeface="+mn-lt"/>
                  <a:cs typeface="Microsoft YaHei" panose="020B0503020204020204" pitchFamily="34" charset="-122"/>
                </a:rPr>
                <a:t>https://</a:t>
              </a:r>
              <a:r>
                <a:rPr kumimoji="1" lang="en-US" altLang="zh-CN" sz="1200" dirty="0" err="1">
                  <a:latin typeface="+mn-lt"/>
                  <a:cs typeface="Microsoft YaHei" panose="020B0503020204020204" pitchFamily="34" charset="-122"/>
                </a:rPr>
                <a:t>shardingsphere.apache.org</a:t>
              </a:r>
              <a:endParaRPr kumimoji="1" lang="zh-CN" altLang="en-US" sz="1200" dirty="0">
                <a:latin typeface="+mn-lt"/>
                <a:cs typeface="Microsoft YaHei" panose="020B0503020204020204" pitchFamily="34" charset="-122"/>
              </a:endParaRPr>
            </a:p>
          </p:txBody>
        </p:sp>
        <p:sp>
          <p:nvSpPr>
            <p:cNvPr id="12" name="文本框 11">
              <a:extLst>
                <a:ext uri="{FF2B5EF4-FFF2-40B4-BE49-F238E27FC236}">
                  <a16:creationId xmlns:a16="http://schemas.microsoft.com/office/drawing/2014/main" id="{F7E0FAC5-D8E7-7848-BAED-9F1A470932CF}"/>
                </a:ext>
              </a:extLst>
            </p:cNvPr>
            <p:cNvSpPr txBox="1"/>
            <p:nvPr/>
          </p:nvSpPr>
          <p:spPr>
            <a:xfrm>
              <a:off x="1742768" y="681735"/>
              <a:ext cx="862276" cy="276999"/>
            </a:xfrm>
            <a:prstGeom prst="rect">
              <a:avLst/>
            </a:prstGeom>
            <a:noFill/>
          </p:spPr>
          <p:txBody>
            <a:bodyPr wrap="square" rtlCol="0">
              <a:spAutoFit/>
            </a:bodyPr>
            <a:lstStyle/>
            <a:p>
              <a:r>
                <a:rPr kumimoji="1" lang="zh-CN" altLang="en-US" sz="1200" dirty="0"/>
                <a:t>项目地址：</a:t>
              </a:r>
            </a:p>
          </p:txBody>
        </p:sp>
      </p:grpSp>
      <p:grpSp>
        <p:nvGrpSpPr>
          <p:cNvPr id="8" name="组合 7">
            <a:extLst>
              <a:ext uri="{FF2B5EF4-FFF2-40B4-BE49-F238E27FC236}">
                <a16:creationId xmlns:a16="http://schemas.microsoft.com/office/drawing/2014/main" id="{525071E7-911D-CF08-C834-EB3A75307322}"/>
              </a:ext>
            </a:extLst>
          </p:cNvPr>
          <p:cNvGrpSpPr/>
          <p:nvPr/>
        </p:nvGrpSpPr>
        <p:grpSpPr>
          <a:xfrm>
            <a:off x="1616033" y="1225345"/>
            <a:ext cx="4678325" cy="286668"/>
            <a:chOff x="1489033" y="1049096"/>
            <a:chExt cx="4678325" cy="286668"/>
          </a:xfrm>
        </p:grpSpPr>
        <p:sp>
          <p:nvSpPr>
            <p:cNvPr id="6" name="标题 1">
              <a:extLst>
                <a:ext uri="{FF2B5EF4-FFF2-40B4-BE49-F238E27FC236}">
                  <a16:creationId xmlns:a16="http://schemas.microsoft.com/office/drawing/2014/main" id="{07A07E4B-66B7-0F4B-8F49-A6A846FCFBC6}"/>
                </a:ext>
              </a:extLst>
            </p:cNvPr>
            <p:cNvSpPr txBox="1"/>
            <p:nvPr/>
          </p:nvSpPr>
          <p:spPr bwMode="auto">
            <a:xfrm>
              <a:off x="2723753" y="1049096"/>
              <a:ext cx="3443605" cy="278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DengXian" panose="02010600030101010101" charset="-122"/>
                </a:defRPr>
              </a:lvl1pPr>
              <a:lvl2pPr marL="742950" indent="-285750">
                <a:lnSpc>
                  <a:spcPct val="90000"/>
                </a:lnSpc>
                <a:spcBef>
                  <a:spcPts val="500"/>
                </a:spcBef>
                <a:buFont typeface="Arial" panose="020B0604020202090204" pitchFamily="34" charset="0"/>
                <a:buChar char="•"/>
                <a:defRPr sz="2400">
                  <a:solidFill>
                    <a:schemeClr val="tx1"/>
                  </a:solidFill>
                  <a:latin typeface="DengXian" panose="02010600030101010101"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DengXian" panose="02010600030101010101" charset="-122"/>
                </a:defRPr>
              </a:lvl3pPr>
              <a:lvl4pPr marL="16002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4pPr>
              <a:lvl5pPr marL="20574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9pPr>
            </a:lstStyle>
            <a:p>
              <a:pPr algn="l">
                <a:lnSpc>
                  <a:spcPct val="100000"/>
                </a:lnSpc>
                <a:spcBef>
                  <a:spcPct val="0"/>
                </a:spcBef>
                <a:buNone/>
              </a:pPr>
              <a:r>
                <a:rPr kumimoji="1" lang="en-US" altLang="zh-CN" sz="1200" dirty="0">
                  <a:latin typeface="+mn-lt"/>
                  <a:cs typeface="Microsoft YaHei" panose="020B0503020204020204" pitchFamily="34" charset="-122"/>
                </a:rPr>
                <a:t>https://</a:t>
              </a:r>
              <a:r>
                <a:rPr kumimoji="1" lang="en-US" altLang="zh-CN" sz="1200" dirty="0" err="1">
                  <a:latin typeface="+mn-lt"/>
                  <a:cs typeface="Microsoft YaHei" panose="020B0503020204020204" pitchFamily="34" charset="-122"/>
                </a:rPr>
                <a:t>github.com</a:t>
              </a:r>
              <a:r>
                <a:rPr kumimoji="1" lang="en-US" altLang="zh-CN" sz="1200" dirty="0">
                  <a:latin typeface="+mn-lt"/>
                  <a:cs typeface="Microsoft YaHei" panose="020B0503020204020204" pitchFamily="34" charset="-122"/>
                </a:rPr>
                <a:t>/apache/</a:t>
              </a:r>
              <a:r>
                <a:rPr kumimoji="1" lang="en-US" altLang="zh-CN" sz="1200" dirty="0" err="1">
                  <a:latin typeface="+mn-lt"/>
                  <a:cs typeface="Microsoft YaHei" panose="020B0503020204020204" pitchFamily="34" charset="-122"/>
                </a:rPr>
                <a:t>shardingsphere</a:t>
              </a:r>
              <a:endParaRPr kumimoji="1" lang="zh-CN" altLang="en-US" sz="1200" dirty="0">
                <a:latin typeface="+mn-lt"/>
                <a:cs typeface="Microsoft YaHei" panose="020B0503020204020204" pitchFamily="34" charset="-122"/>
              </a:endParaRPr>
            </a:p>
          </p:txBody>
        </p:sp>
        <p:sp>
          <p:nvSpPr>
            <p:cNvPr id="13" name="文本框 12">
              <a:extLst>
                <a:ext uri="{FF2B5EF4-FFF2-40B4-BE49-F238E27FC236}">
                  <a16:creationId xmlns:a16="http://schemas.microsoft.com/office/drawing/2014/main" id="{56C49520-5B43-FA4F-AB25-F2B0141AFF1F}"/>
                </a:ext>
              </a:extLst>
            </p:cNvPr>
            <p:cNvSpPr txBox="1"/>
            <p:nvPr/>
          </p:nvSpPr>
          <p:spPr>
            <a:xfrm>
              <a:off x="1489033" y="1058765"/>
              <a:ext cx="1110931" cy="276999"/>
            </a:xfrm>
            <a:prstGeom prst="rect">
              <a:avLst/>
            </a:prstGeom>
            <a:noFill/>
          </p:spPr>
          <p:txBody>
            <a:bodyPr wrap="square" rtlCol="0">
              <a:spAutoFit/>
            </a:bodyPr>
            <a:lstStyle/>
            <a:p>
              <a:r>
                <a:rPr kumimoji="1" lang="en-US" altLang="zh-CN" sz="1200" dirty="0"/>
                <a:t>GitHub</a:t>
              </a:r>
              <a:r>
                <a:rPr kumimoji="1" lang="zh-CN" altLang="en-US" sz="1200" dirty="0"/>
                <a:t> 地址：</a:t>
              </a:r>
            </a:p>
          </p:txBody>
        </p:sp>
      </p:grpSp>
      <p:grpSp>
        <p:nvGrpSpPr>
          <p:cNvPr id="16" name="组合 15">
            <a:extLst>
              <a:ext uri="{FF2B5EF4-FFF2-40B4-BE49-F238E27FC236}">
                <a16:creationId xmlns:a16="http://schemas.microsoft.com/office/drawing/2014/main" id="{622887EA-C06B-ECD5-D629-CB27D5EADE2F}"/>
              </a:ext>
            </a:extLst>
          </p:cNvPr>
          <p:cNvGrpSpPr/>
          <p:nvPr/>
        </p:nvGrpSpPr>
        <p:grpSpPr>
          <a:xfrm>
            <a:off x="1869637" y="1755140"/>
            <a:ext cx="3895090" cy="280035"/>
            <a:chOff x="1742637" y="1822450"/>
            <a:chExt cx="3895090" cy="280035"/>
          </a:xfrm>
        </p:grpSpPr>
        <p:sp>
          <p:nvSpPr>
            <p:cNvPr id="11" name="标题 1">
              <a:extLst>
                <a:ext uri="{FF2B5EF4-FFF2-40B4-BE49-F238E27FC236}">
                  <a16:creationId xmlns:a16="http://schemas.microsoft.com/office/drawing/2014/main" id="{CBE63514-9A29-814E-8E2C-D30C580EF814}"/>
                </a:ext>
              </a:extLst>
            </p:cNvPr>
            <p:cNvSpPr txBox="1"/>
            <p:nvPr/>
          </p:nvSpPr>
          <p:spPr bwMode="auto">
            <a:xfrm>
              <a:off x="2735777" y="1822450"/>
              <a:ext cx="2901950" cy="28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DengXian" panose="02010600030101010101" charset="-122"/>
                </a:defRPr>
              </a:lvl1pPr>
              <a:lvl2pPr marL="742950" indent="-285750">
                <a:lnSpc>
                  <a:spcPct val="90000"/>
                </a:lnSpc>
                <a:spcBef>
                  <a:spcPts val="500"/>
                </a:spcBef>
                <a:buFont typeface="Arial" panose="020B0604020202090204" pitchFamily="34" charset="0"/>
                <a:buChar char="•"/>
                <a:defRPr sz="2400">
                  <a:solidFill>
                    <a:schemeClr val="tx1"/>
                  </a:solidFill>
                  <a:latin typeface="DengXian" panose="02010600030101010101"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DengXian" panose="02010600030101010101" charset="-122"/>
                </a:defRPr>
              </a:lvl3pPr>
              <a:lvl4pPr marL="16002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4pPr>
              <a:lvl5pPr marL="20574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9pPr>
            </a:lstStyle>
            <a:p>
              <a:pPr algn="l">
                <a:lnSpc>
                  <a:spcPct val="100000"/>
                </a:lnSpc>
                <a:spcBef>
                  <a:spcPct val="0"/>
                </a:spcBef>
                <a:buNone/>
              </a:pPr>
              <a:r>
                <a:rPr kumimoji="1" lang="en-US" altLang="zh-CN" sz="1200" dirty="0" err="1">
                  <a:latin typeface="+mn-lt"/>
                  <a:cs typeface="Microsoft YaHei" panose="020B0503020204020204" pitchFamily="34" charset="-122"/>
                </a:rPr>
                <a:t>https://community.sphere-ex.com</a:t>
              </a:r>
            </a:p>
          </p:txBody>
        </p:sp>
        <p:sp>
          <p:nvSpPr>
            <p:cNvPr id="15" name="文本框 14">
              <a:extLst>
                <a:ext uri="{FF2B5EF4-FFF2-40B4-BE49-F238E27FC236}">
                  <a16:creationId xmlns:a16="http://schemas.microsoft.com/office/drawing/2014/main" id="{DFEB7420-0E02-574F-9D08-BF3F01D6F939}"/>
                </a:ext>
              </a:extLst>
            </p:cNvPr>
            <p:cNvSpPr txBox="1"/>
            <p:nvPr/>
          </p:nvSpPr>
          <p:spPr>
            <a:xfrm>
              <a:off x="1742637" y="1825625"/>
              <a:ext cx="862330" cy="275590"/>
            </a:xfrm>
            <a:prstGeom prst="rect">
              <a:avLst/>
            </a:prstGeom>
            <a:noFill/>
          </p:spPr>
          <p:txBody>
            <a:bodyPr wrap="square" rtlCol="0">
              <a:spAutoFit/>
            </a:bodyPr>
            <a:lstStyle/>
            <a:p>
              <a:r>
                <a:rPr kumimoji="1" lang="zh-CN" altLang="en-US" sz="1200" dirty="0"/>
                <a:t>中文社区：</a:t>
              </a:r>
            </a:p>
          </p:txBody>
        </p:sp>
      </p:grpSp>
      <p:grpSp>
        <p:nvGrpSpPr>
          <p:cNvPr id="24" name="组合 23">
            <a:extLst>
              <a:ext uri="{FF2B5EF4-FFF2-40B4-BE49-F238E27FC236}">
                <a16:creationId xmlns:a16="http://schemas.microsoft.com/office/drawing/2014/main" id="{D67ADD29-3F82-C91C-30AD-5A4B2C71429E}"/>
              </a:ext>
            </a:extLst>
          </p:cNvPr>
          <p:cNvGrpSpPr/>
          <p:nvPr/>
        </p:nvGrpSpPr>
        <p:grpSpPr>
          <a:xfrm>
            <a:off x="4115948" y="2161847"/>
            <a:ext cx="1377950" cy="1604732"/>
            <a:chOff x="4154048" y="2283057"/>
            <a:chExt cx="1377950" cy="1604732"/>
          </a:xfrm>
        </p:grpSpPr>
        <p:sp>
          <p:nvSpPr>
            <p:cNvPr id="22" name="矩形: 圆角 21">
              <a:extLst>
                <a:ext uri="{FF2B5EF4-FFF2-40B4-BE49-F238E27FC236}">
                  <a16:creationId xmlns:a16="http://schemas.microsoft.com/office/drawing/2014/main" id="{00004D43-4776-AC49-82F7-E5FD08C81217}"/>
                </a:ext>
              </a:extLst>
            </p:cNvPr>
            <p:cNvSpPr/>
            <p:nvPr/>
          </p:nvSpPr>
          <p:spPr>
            <a:xfrm>
              <a:off x="4154048" y="2283057"/>
              <a:ext cx="1377950" cy="1604732"/>
            </a:xfrm>
            <a:prstGeom prst="roundRect">
              <a:avLst>
                <a:gd name="adj" fmla="val 2471"/>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17" name="图片 16" descr="QR 代码&#10;&#10;描述已自动生成">
              <a:extLst>
                <a:ext uri="{FF2B5EF4-FFF2-40B4-BE49-F238E27FC236}">
                  <a16:creationId xmlns:a16="http://schemas.microsoft.com/office/drawing/2014/main" id="{8C3D56B3-806C-0641-ACB9-059F36AB4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0726" y="2336483"/>
              <a:ext cx="1204595" cy="1204595"/>
            </a:xfrm>
            <a:prstGeom prst="rect">
              <a:avLst/>
            </a:prstGeom>
          </p:spPr>
        </p:pic>
        <p:sp>
          <p:nvSpPr>
            <p:cNvPr id="19" name="文本框 18">
              <a:extLst>
                <a:ext uri="{FF2B5EF4-FFF2-40B4-BE49-F238E27FC236}">
                  <a16:creationId xmlns:a16="http://schemas.microsoft.com/office/drawing/2014/main" id="{F4EC31D7-C338-934D-A809-17FF7F9A2299}"/>
                </a:ext>
              </a:extLst>
            </p:cNvPr>
            <p:cNvSpPr txBox="1"/>
            <p:nvPr/>
          </p:nvSpPr>
          <p:spPr>
            <a:xfrm>
              <a:off x="4426463" y="3578860"/>
              <a:ext cx="833120" cy="275590"/>
            </a:xfrm>
            <a:prstGeom prst="rect">
              <a:avLst/>
            </a:prstGeom>
            <a:noFill/>
          </p:spPr>
          <p:txBody>
            <a:bodyPr wrap="square" rtlCol="0">
              <a:spAutoFit/>
            </a:bodyPr>
            <a:lstStyle/>
            <a:p>
              <a:pPr algn="ctr"/>
              <a:r>
                <a:rPr kumimoji="1" lang="zh-CN" altLang="en-US" sz="1200" dirty="0"/>
                <a:t>技术交流</a:t>
              </a:r>
            </a:p>
          </p:txBody>
        </p:sp>
      </p:grpSp>
      <p:grpSp>
        <p:nvGrpSpPr>
          <p:cNvPr id="9" name="组合 8">
            <a:extLst>
              <a:ext uri="{FF2B5EF4-FFF2-40B4-BE49-F238E27FC236}">
                <a16:creationId xmlns:a16="http://schemas.microsoft.com/office/drawing/2014/main" id="{8F7753BD-2660-A87C-0C5A-29C4D7465B09}"/>
              </a:ext>
            </a:extLst>
          </p:cNvPr>
          <p:cNvGrpSpPr/>
          <p:nvPr/>
        </p:nvGrpSpPr>
        <p:grpSpPr>
          <a:xfrm>
            <a:off x="1420772" y="1486218"/>
            <a:ext cx="5176481" cy="294005"/>
            <a:chOff x="1293772" y="1417886"/>
            <a:chExt cx="5176481" cy="294005"/>
          </a:xfrm>
        </p:grpSpPr>
        <p:sp>
          <p:nvSpPr>
            <p:cNvPr id="14" name="文本框 13">
              <a:extLst>
                <a:ext uri="{FF2B5EF4-FFF2-40B4-BE49-F238E27FC236}">
                  <a16:creationId xmlns:a16="http://schemas.microsoft.com/office/drawing/2014/main" id="{24DC2FC3-2E63-7646-B054-602B0CA6AF9F}"/>
                </a:ext>
              </a:extLst>
            </p:cNvPr>
            <p:cNvSpPr txBox="1"/>
            <p:nvPr/>
          </p:nvSpPr>
          <p:spPr>
            <a:xfrm>
              <a:off x="1293772" y="1434892"/>
              <a:ext cx="1305884" cy="276999"/>
            </a:xfrm>
            <a:prstGeom prst="rect">
              <a:avLst/>
            </a:prstGeom>
            <a:noFill/>
          </p:spPr>
          <p:txBody>
            <a:bodyPr wrap="square" rtlCol="0">
              <a:spAutoFit/>
            </a:bodyPr>
            <a:lstStyle/>
            <a:p>
              <a:r>
                <a:rPr kumimoji="1" lang="zh-CN" altLang="en-US" sz="1200" dirty="0"/>
                <a:t>开发者邮件列表：</a:t>
              </a:r>
            </a:p>
          </p:txBody>
        </p:sp>
        <p:sp>
          <p:nvSpPr>
            <p:cNvPr id="20" name="标题 1">
              <a:extLst>
                <a:ext uri="{FF2B5EF4-FFF2-40B4-BE49-F238E27FC236}">
                  <a16:creationId xmlns:a16="http://schemas.microsoft.com/office/drawing/2014/main" id="{2F296C2E-A6D3-414B-A399-B379920501D3}"/>
                </a:ext>
              </a:extLst>
            </p:cNvPr>
            <p:cNvSpPr txBox="1"/>
            <p:nvPr/>
          </p:nvSpPr>
          <p:spPr bwMode="auto">
            <a:xfrm>
              <a:off x="2723753" y="1417886"/>
              <a:ext cx="3746500" cy="28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DengXian" panose="02010600030101010101" charset="-122"/>
                </a:defRPr>
              </a:lvl1pPr>
              <a:lvl2pPr marL="742950" indent="-285750">
                <a:lnSpc>
                  <a:spcPct val="90000"/>
                </a:lnSpc>
                <a:spcBef>
                  <a:spcPts val="500"/>
                </a:spcBef>
                <a:buFont typeface="Arial" panose="020B0604020202090204" pitchFamily="34" charset="0"/>
                <a:buChar char="•"/>
                <a:defRPr sz="2400">
                  <a:solidFill>
                    <a:schemeClr val="tx1"/>
                  </a:solidFill>
                  <a:latin typeface="DengXian" panose="02010600030101010101"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DengXian" panose="02010600030101010101" charset="-122"/>
                </a:defRPr>
              </a:lvl3pPr>
              <a:lvl4pPr marL="16002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4pPr>
              <a:lvl5pPr marL="20574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9pPr>
            </a:lstStyle>
            <a:p>
              <a:pPr algn="l">
                <a:lnSpc>
                  <a:spcPct val="100000"/>
                </a:lnSpc>
                <a:spcBef>
                  <a:spcPct val="0"/>
                </a:spcBef>
                <a:buNone/>
              </a:pPr>
              <a:r>
                <a:rPr kumimoji="1" lang="en-US" altLang="zh-CN" sz="1200" dirty="0" err="1">
                  <a:latin typeface="+mn-lt"/>
                  <a:cs typeface="Microsoft YaHei" panose="020B0503020204020204" pitchFamily="34" charset="-122"/>
                </a:rPr>
                <a:t>dev-subscribe@shardingsphere.apache.org</a:t>
              </a:r>
              <a:endParaRPr kumimoji="1" lang="zh-CN" altLang="en-US" sz="1200" dirty="0">
                <a:latin typeface="+mn-lt"/>
                <a:cs typeface="Microsoft YaHei" panose="020B0503020204020204" pitchFamily="34" charset="-122"/>
              </a:endParaRPr>
            </a:p>
          </p:txBody>
        </p:sp>
      </p:grpSp>
      <p:grpSp>
        <p:nvGrpSpPr>
          <p:cNvPr id="23" name="组合 22">
            <a:extLst>
              <a:ext uri="{FF2B5EF4-FFF2-40B4-BE49-F238E27FC236}">
                <a16:creationId xmlns:a16="http://schemas.microsoft.com/office/drawing/2014/main" id="{D1F4A9D3-A3E0-794C-0CD5-1374BF26AAF2}"/>
              </a:ext>
            </a:extLst>
          </p:cNvPr>
          <p:cNvGrpSpPr/>
          <p:nvPr/>
        </p:nvGrpSpPr>
        <p:grpSpPr>
          <a:xfrm>
            <a:off x="2076450" y="2161847"/>
            <a:ext cx="1377950" cy="1604732"/>
            <a:chOff x="2114550" y="2283057"/>
            <a:chExt cx="1377950" cy="1604732"/>
          </a:xfrm>
        </p:grpSpPr>
        <p:sp>
          <p:nvSpPr>
            <p:cNvPr id="21" name="矩形: 圆角 20">
              <a:extLst>
                <a:ext uri="{FF2B5EF4-FFF2-40B4-BE49-F238E27FC236}">
                  <a16:creationId xmlns:a16="http://schemas.microsoft.com/office/drawing/2014/main" id="{57C57AEE-1575-BB41-3DCA-41D0B3F6ED10}"/>
                </a:ext>
              </a:extLst>
            </p:cNvPr>
            <p:cNvSpPr/>
            <p:nvPr/>
          </p:nvSpPr>
          <p:spPr>
            <a:xfrm>
              <a:off x="2114550" y="2283057"/>
              <a:ext cx="1377950" cy="1604732"/>
            </a:xfrm>
            <a:prstGeom prst="roundRect">
              <a:avLst>
                <a:gd name="adj" fmla="val 2471"/>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18" name="文本框 17">
              <a:extLst>
                <a:ext uri="{FF2B5EF4-FFF2-40B4-BE49-F238E27FC236}">
                  <a16:creationId xmlns:a16="http://schemas.microsoft.com/office/drawing/2014/main" id="{B5C1D762-7150-7B44-8435-2DA0BFC8E624}"/>
                </a:ext>
              </a:extLst>
            </p:cNvPr>
            <p:cNvSpPr txBox="1"/>
            <p:nvPr/>
          </p:nvSpPr>
          <p:spPr>
            <a:xfrm>
              <a:off x="2383235" y="3585210"/>
              <a:ext cx="843915" cy="275590"/>
            </a:xfrm>
            <a:prstGeom prst="rect">
              <a:avLst/>
            </a:prstGeom>
            <a:noFill/>
          </p:spPr>
          <p:txBody>
            <a:bodyPr wrap="square" rtlCol="0">
              <a:spAutoFit/>
            </a:bodyPr>
            <a:lstStyle/>
            <a:p>
              <a:pPr algn="ctr"/>
              <a:r>
                <a:rPr kumimoji="1" lang="zh-CN" altLang="en-US" sz="1200" dirty="0"/>
                <a:t>技术干货</a:t>
              </a:r>
            </a:p>
          </p:txBody>
        </p:sp>
        <p:pic>
          <p:nvPicPr>
            <p:cNvPr id="4" name="图片 3" descr="QR 代码&#10;&#10;描述已自动生成">
              <a:extLst>
                <a:ext uri="{FF2B5EF4-FFF2-40B4-BE49-F238E27FC236}">
                  <a16:creationId xmlns:a16="http://schemas.microsoft.com/office/drawing/2014/main" id="{D46B0E18-E248-5685-4689-221C78AA8D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2895" y="2339975"/>
              <a:ext cx="1204595" cy="1204595"/>
            </a:xfrm>
            <a:prstGeom prst="rect">
              <a:avLst/>
            </a:prstGeom>
          </p:spPr>
        </p:pic>
      </p:grpSp>
    </p:spTree>
    <p:extLst>
      <p:ext uri="{BB962C8B-B14F-4D97-AF65-F5344CB8AC3E}">
        <p14:creationId xmlns:p14="http://schemas.microsoft.com/office/powerpoint/2010/main" val="121169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762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EB674-1EF6-AC44-48CB-A8F7EE19EB56}"/>
              </a:ext>
            </a:extLst>
          </p:cNvPr>
          <p:cNvSpPr>
            <a:spLocks noGrp="1"/>
          </p:cNvSpPr>
          <p:nvPr>
            <p:ph type="title"/>
          </p:nvPr>
        </p:nvSpPr>
        <p:spPr/>
        <p:txBody>
          <a:bodyPr/>
          <a:lstStyle/>
          <a:p>
            <a:r>
              <a:rPr lang="en-US" altLang="zh-CN" dirty="0" err="1"/>
              <a:t>ShardingSphere</a:t>
            </a:r>
            <a:r>
              <a:rPr lang="en-US" altLang="zh-CN" dirty="0"/>
              <a:t> </a:t>
            </a:r>
            <a:r>
              <a:rPr lang="zh-CN" altLang="en-US" dirty="0"/>
              <a:t>简介</a:t>
            </a:r>
          </a:p>
        </p:txBody>
      </p:sp>
    </p:spTree>
    <p:extLst>
      <p:ext uri="{BB962C8B-B14F-4D97-AF65-F5344CB8AC3E}">
        <p14:creationId xmlns:p14="http://schemas.microsoft.com/office/powerpoint/2010/main" val="66063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2E9DD21F-5F69-48E7-2EF5-30417BE41788}"/>
              </a:ext>
            </a:extLst>
          </p:cNvPr>
          <p:cNvSpPr/>
          <p:nvPr/>
        </p:nvSpPr>
        <p:spPr>
          <a:xfrm>
            <a:off x="4139273" y="961748"/>
            <a:ext cx="1918627" cy="2283795"/>
          </a:xfrm>
          <a:prstGeom prst="roundRect">
            <a:avLst>
              <a:gd name="adj" fmla="val 3902"/>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 name="矩形: 圆角 3">
            <a:extLst>
              <a:ext uri="{FF2B5EF4-FFF2-40B4-BE49-F238E27FC236}">
                <a16:creationId xmlns:a16="http://schemas.microsoft.com/office/drawing/2014/main" id="{3A1DBF65-77CB-50E7-5C64-58F300B4B1C2}"/>
              </a:ext>
            </a:extLst>
          </p:cNvPr>
          <p:cNvSpPr/>
          <p:nvPr/>
        </p:nvSpPr>
        <p:spPr>
          <a:xfrm>
            <a:off x="1029902" y="2322562"/>
            <a:ext cx="2998711" cy="922982"/>
          </a:xfrm>
          <a:prstGeom prst="roundRect">
            <a:avLst>
              <a:gd name="adj" fmla="val 6760"/>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 name="矩形: 圆角 1">
            <a:extLst>
              <a:ext uri="{FF2B5EF4-FFF2-40B4-BE49-F238E27FC236}">
                <a16:creationId xmlns:a16="http://schemas.microsoft.com/office/drawing/2014/main" id="{B3EC52A6-EA86-8508-1A8D-547846A4B05B}"/>
              </a:ext>
            </a:extLst>
          </p:cNvPr>
          <p:cNvSpPr/>
          <p:nvPr/>
        </p:nvSpPr>
        <p:spPr>
          <a:xfrm>
            <a:off x="1029902" y="961749"/>
            <a:ext cx="2998711" cy="1246406"/>
          </a:xfrm>
          <a:prstGeom prst="roundRect">
            <a:avLst>
              <a:gd name="adj" fmla="val 6760"/>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a:lstStyle/>
          <a:p>
            <a:r>
              <a:rPr lang="en-US" dirty="0" err="1"/>
              <a:t>ShardingSphere</a:t>
            </a:r>
            <a:r>
              <a:rPr lang="en-US" dirty="0"/>
              <a:t> </a:t>
            </a:r>
            <a:r>
              <a:rPr lang="zh-CN" altLang="en-US" dirty="0"/>
              <a:t>简介</a:t>
            </a:r>
            <a:endParaRPr lang="en-US" dirty="0"/>
          </a:p>
        </p:txBody>
      </p:sp>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359410" y="21977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sp>
        <p:nvSpPr>
          <p:cNvPr id="6" name="文本框 5">
            <a:extLst>
              <a:ext uri="{FF2B5EF4-FFF2-40B4-BE49-F238E27FC236}">
                <a16:creationId xmlns:a16="http://schemas.microsoft.com/office/drawing/2014/main" id="{8F3DB45A-23F5-0249-BC60-0492E66F10FC}"/>
              </a:ext>
            </a:extLst>
          </p:cNvPr>
          <p:cNvSpPr txBox="1"/>
          <p:nvPr/>
        </p:nvSpPr>
        <p:spPr>
          <a:xfrm>
            <a:off x="1140562" y="1041216"/>
            <a:ext cx="2788501" cy="968342"/>
          </a:xfrm>
          <a:prstGeom prst="rect">
            <a:avLst/>
          </a:prstGeom>
          <a:noFill/>
        </p:spPr>
        <p:txBody>
          <a:bodyPr wrap="square" rtlCol="0" anchor="t">
            <a:spAutoFit/>
          </a:bodyPr>
          <a:lstStyle/>
          <a:p>
            <a:pPr>
              <a:lnSpc>
                <a:spcPct val="120000"/>
              </a:lnSpc>
            </a:pPr>
            <a:r>
              <a:rPr lang="en-US" altLang="zh-CN" sz="800" dirty="0">
                <a:latin typeface="PingFang SC Regular" panose="020B0400000000000000" charset="-122"/>
                <a:ea typeface="PingFang SC Regular" panose="020B0400000000000000" charset="-122"/>
                <a:cs typeface="PingFang SC Regular" panose="020B0400000000000000" charset="-122"/>
              </a:rPr>
              <a:t>Apache ShardingSphere </a:t>
            </a:r>
            <a:r>
              <a:rPr lang="zh-CN" altLang="en-US" sz="800" dirty="0">
                <a:latin typeface="PingFang SC Regular" panose="020B0400000000000000" charset="-122"/>
                <a:ea typeface="PingFang SC Regular" panose="020B0400000000000000" charset="-122"/>
                <a:cs typeface="PingFang SC Regular" panose="020B0400000000000000" charset="-122"/>
              </a:rPr>
              <a:t>是一款</a:t>
            </a:r>
            <a:r>
              <a:rPr lang="zh-CN" altLang="en-US" sz="800" dirty="0">
                <a:solidFill>
                  <a:schemeClr val="accent6"/>
                </a:solidFill>
                <a:latin typeface="PingFang SC Regular" panose="020B0400000000000000" charset="-122"/>
                <a:ea typeface="PingFang SC Regular" panose="020B0400000000000000" charset="-122"/>
              </a:rPr>
              <a:t>分布式数据库增强计算平台</a:t>
            </a:r>
            <a:r>
              <a:rPr lang="zh-CN" altLang="en-US" sz="800" dirty="0">
                <a:latin typeface="PingFang SC Regular" panose="020B0400000000000000" charset="-122"/>
                <a:ea typeface="PingFang SC Regular" panose="020B0400000000000000" charset="-122"/>
                <a:cs typeface="PingFang SC Regular" panose="020B0400000000000000" charset="-122"/>
              </a:rPr>
              <a:t>，可以将任意数据库转换为分布式数据库系统，并提供分布式数据库、弹性扩缩容、数据安全脱敏等解决方案。</a:t>
            </a:r>
          </a:p>
          <a:p>
            <a:pPr>
              <a:lnSpc>
                <a:spcPct val="120000"/>
              </a:lnSpc>
            </a:pPr>
            <a:endParaRPr lang="zh-CN" altLang="en-US" sz="800" dirty="0">
              <a:solidFill>
                <a:schemeClr val="tx1"/>
              </a:solidFill>
              <a:latin typeface="PingFang SC Regular" panose="020B0400000000000000" charset="-122"/>
              <a:ea typeface="PingFang SC Regular" panose="020B0400000000000000" charset="-122"/>
              <a:cs typeface="PingFang SC Regular" panose="020B0400000000000000" charset="-122"/>
            </a:endParaRPr>
          </a:p>
          <a:p>
            <a:pPr>
              <a:lnSpc>
                <a:spcPct val="120000"/>
              </a:lnSpc>
            </a:pPr>
            <a:r>
              <a:rPr lang="zh-CN" altLang="en-US" sz="800" dirty="0">
                <a:latin typeface="PingFang SC Regular" panose="020B0400000000000000" charset="-122"/>
                <a:ea typeface="PingFang SC Regular" panose="020B0400000000000000" charset="-122"/>
                <a:cs typeface="PingFang SC Regular" panose="020B0400000000000000" charset="-122"/>
                <a:sym typeface="+mn-ea"/>
              </a:rPr>
              <a:t>ShardingSphere </a:t>
            </a:r>
            <a:r>
              <a:rPr lang="zh-CN" altLang="en-US" sz="800" dirty="0">
                <a:solidFill>
                  <a:schemeClr val="tx1"/>
                </a:solidFill>
                <a:latin typeface="PingFang SC Regular" panose="020B0400000000000000" charset="-122"/>
                <a:ea typeface="PingFang SC Regular" panose="020B0400000000000000" charset="-122"/>
                <a:cs typeface="PingFang SC Regular" panose="020B0400000000000000" charset="-122"/>
              </a:rPr>
              <a:t>遵循 Database Plus 理念，旨在构建异构数据库上层的服务标准和生态。</a:t>
            </a:r>
          </a:p>
        </p:txBody>
      </p:sp>
      <p:pic>
        <p:nvPicPr>
          <p:cNvPr id="9" name="图片 8">
            <a:extLst>
              <a:ext uri="{FF2B5EF4-FFF2-40B4-BE49-F238E27FC236}">
                <a16:creationId xmlns:a16="http://schemas.microsoft.com/office/drawing/2014/main" id="{0CD3216F-BF9A-4746-8581-FBF1F9CE73FA}"/>
              </a:ext>
            </a:extLst>
          </p:cNvPr>
          <p:cNvPicPr>
            <a:picLocks noChangeAspect="1"/>
          </p:cNvPicPr>
          <p:nvPr/>
        </p:nvPicPr>
        <p:blipFill>
          <a:blip r:embed="rId3"/>
          <a:stretch>
            <a:fillRect/>
          </a:stretch>
        </p:blipFill>
        <p:spPr>
          <a:xfrm>
            <a:off x="4181396" y="1041216"/>
            <a:ext cx="1821671" cy="2089008"/>
          </a:xfrm>
          <a:prstGeom prst="rect">
            <a:avLst/>
          </a:prstGeom>
        </p:spPr>
      </p:pic>
      <p:pic>
        <p:nvPicPr>
          <p:cNvPr id="10" name="图片 9">
            <a:extLst>
              <a:ext uri="{FF2B5EF4-FFF2-40B4-BE49-F238E27FC236}">
                <a16:creationId xmlns:a16="http://schemas.microsoft.com/office/drawing/2014/main" id="{58993C85-6B83-F84C-9430-3F112F5C7E39}"/>
              </a:ext>
            </a:extLst>
          </p:cNvPr>
          <p:cNvPicPr>
            <a:picLocks noChangeAspect="1"/>
          </p:cNvPicPr>
          <p:nvPr/>
        </p:nvPicPr>
        <p:blipFill>
          <a:blip r:embed="rId4"/>
          <a:stretch>
            <a:fillRect/>
          </a:stretch>
        </p:blipFill>
        <p:spPr>
          <a:xfrm>
            <a:off x="1146582" y="2437883"/>
            <a:ext cx="2765349" cy="692340"/>
          </a:xfrm>
          <a:prstGeom prst="rect">
            <a:avLst/>
          </a:prstGeom>
        </p:spPr>
      </p:pic>
    </p:spTree>
    <p:extLst>
      <p:ext uri="{BB962C8B-B14F-4D97-AF65-F5344CB8AC3E}">
        <p14:creationId xmlns:p14="http://schemas.microsoft.com/office/powerpoint/2010/main" val="164331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35D33C9D-25B0-4E64-6BFB-2D4B90B60A0B}"/>
              </a:ext>
            </a:extLst>
          </p:cNvPr>
          <p:cNvSpPr/>
          <p:nvPr/>
        </p:nvSpPr>
        <p:spPr>
          <a:xfrm>
            <a:off x="924370" y="2381809"/>
            <a:ext cx="5833618" cy="1118629"/>
          </a:xfrm>
          <a:prstGeom prst="roundRect">
            <a:avLst>
              <a:gd name="adj" fmla="val 6760"/>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 name="矩形: 圆角 1">
            <a:extLst>
              <a:ext uri="{FF2B5EF4-FFF2-40B4-BE49-F238E27FC236}">
                <a16:creationId xmlns:a16="http://schemas.microsoft.com/office/drawing/2014/main" id="{7FC5D0E7-D612-0A3A-DEE7-EC4B1F4B5C2E}"/>
              </a:ext>
            </a:extLst>
          </p:cNvPr>
          <p:cNvSpPr/>
          <p:nvPr/>
        </p:nvSpPr>
        <p:spPr>
          <a:xfrm>
            <a:off x="924370" y="973218"/>
            <a:ext cx="5833618" cy="1193800"/>
          </a:xfrm>
          <a:prstGeom prst="roundRect">
            <a:avLst>
              <a:gd name="adj" fmla="val 6760"/>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a:lstStyle/>
          <a:p>
            <a:r>
              <a:rPr lang="en-US" dirty="0" err="1"/>
              <a:t>ShardingSphere</a:t>
            </a:r>
            <a:r>
              <a:rPr lang="en-US" dirty="0"/>
              <a:t> </a:t>
            </a:r>
            <a:r>
              <a:rPr lang="zh-CN" altLang="en-US" dirty="0"/>
              <a:t>社区</a:t>
            </a:r>
            <a:endParaRPr lang="en-US" dirty="0"/>
          </a:p>
        </p:txBody>
      </p:sp>
      <p:pic>
        <p:nvPicPr>
          <p:cNvPr id="15" name="Picture 4">
            <a:extLst>
              <a:ext uri="{FF2B5EF4-FFF2-40B4-BE49-F238E27FC236}">
                <a16:creationId xmlns:a16="http://schemas.microsoft.com/office/drawing/2014/main" id="{7E1F7839-C0AD-0D47-9F7B-E83F3C3D2E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092" b="13396"/>
          <a:stretch/>
        </p:blipFill>
        <p:spPr bwMode="auto">
          <a:xfrm>
            <a:off x="1046955" y="1032933"/>
            <a:ext cx="1310542" cy="48935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DF0575F6-D491-C144-8AE2-E901C69FB982}"/>
              </a:ext>
            </a:extLst>
          </p:cNvPr>
          <p:cNvSpPr txBox="1"/>
          <p:nvPr/>
        </p:nvSpPr>
        <p:spPr>
          <a:xfrm>
            <a:off x="1017327" y="1528095"/>
            <a:ext cx="1768736" cy="629275"/>
          </a:xfrm>
          <a:prstGeom prst="rect">
            <a:avLst/>
          </a:prstGeom>
          <a:noFill/>
        </p:spPr>
        <p:txBody>
          <a:bodyPr wrap="square">
            <a:spAutoFit/>
          </a:bodyPr>
          <a:lstStyle/>
          <a:p>
            <a:pPr>
              <a:lnSpc>
                <a:spcPct val="150000"/>
              </a:lnSpc>
            </a:pPr>
            <a:r>
              <a:rPr kumimoji="1" lang="zh-CN" altLang="en-US" sz="806" dirty="0">
                <a:solidFill>
                  <a:schemeClr val="tx1">
                    <a:lumMod val="75000"/>
                    <a:lumOff val="25000"/>
                  </a:schemeClr>
                </a:solidFill>
              </a:rPr>
              <a:t>全球最顶级的开源软件基金会</a:t>
            </a:r>
          </a:p>
          <a:p>
            <a:pPr>
              <a:lnSpc>
                <a:spcPct val="150000"/>
              </a:lnSpc>
            </a:pPr>
            <a:r>
              <a:rPr kumimoji="1" lang="zh-CN" altLang="en-US" sz="806" dirty="0">
                <a:solidFill>
                  <a:schemeClr val="tx1">
                    <a:lumMod val="75000"/>
                    <a:lumOff val="25000"/>
                  </a:schemeClr>
                </a:solidFill>
              </a:rPr>
              <a:t>管理超过两亿行代码</a:t>
            </a:r>
          </a:p>
          <a:p>
            <a:pPr>
              <a:lnSpc>
                <a:spcPct val="150000"/>
              </a:lnSpc>
            </a:pPr>
            <a:r>
              <a:rPr kumimoji="1" lang="zh-CN" altLang="en-US" sz="806" dirty="0">
                <a:solidFill>
                  <a:schemeClr val="tx1">
                    <a:lumMod val="75000"/>
                    <a:lumOff val="25000"/>
                  </a:schemeClr>
                </a:solidFill>
              </a:rPr>
              <a:t>成功孵化 </a:t>
            </a:r>
            <a:r>
              <a:rPr kumimoji="1" lang="en-US" altLang="zh-CN" sz="806" dirty="0">
                <a:solidFill>
                  <a:schemeClr val="tx1">
                    <a:lumMod val="75000"/>
                    <a:lumOff val="25000"/>
                  </a:schemeClr>
                </a:solidFill>
              </a:rPr>
              <a:t>300+ </a:t>
            </a:r>
            <a:r>
              <a:rPr kumimoji="1" lang="zh-CN" altLang="en-US" sz="806" dirty="0">
                <a:solidFill>
                  <a:schemeClr val="tx1">
                    <a:lumMod val="75000"/>
                    <a:lumOff val="25000"/>
                  </a:schemeClr>
                </a:solidFill>
              </a:rPr>
              <a:t>顶级开源项目</a:t>
            </a:r>
          </a:p>
        </p:txBody>
      </p:sp>
      <p:sp>
        <p:nvSpPr>
          <p:cNvPr id="17" name="十字形 16">
            <a:extLst>
              <a:ext uri="{FF2B5EF4-FFF2-40B4-BE49-F238E27FC236}">
                <a16:creationId xmlns:a16="http://schemas.microsoft.com/office/drawing/2014/main" id="{F72C979E-347A-B741-AF84-0AA69FB694D4}"/>
              </a:ext>
            </a:extLst>
          </p:cNvPr>
          <p:cNvSpPr/>
          <p:nvPr/>
        </p:nvSpPr>
        <p:spPr>
          <a:xfrm>
            <a:off x="3054990" y="1512994"/>
            <a:ext cx="166854" cy="166854"/>
          </a:xfrm>
          <a:prstGeom prst="plus">
            <a:avLst>
              <a:gd name="adj" fmla="val 3958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95"/>
          </a:p>
        </p:txBody>
      </p:sp>
      <p:pic>
        <p:nvPicPr>
          <p:cNvPr id="18" name="图片 17">
            <a:extLst>
              <a:ext uri="{FF2B5EF4-FFF2-40B4-BE49-F238E27FC236}">
                <a16:creationId xmlns:a16="http://schemas.microsoft.com/office/drawing/2014/main" id="{3BFEA1C8-B839-CF4E-8A31-668BE9C85B2A}"/>
              </a:ext>
            </a:extLst>
          </p:cNvPr>
          <p:cNvPicPr>
            <a:picLocks noChangeAspect="1"/>
          </p:cNvPicPr>
          <p:nvPr/>
        </p:nvPicPr>
        <p:blipFill rotWithShape="1">
          <a:blip r:embed="rId4"/>
          <a:srcRect t="9320"/>
          <a:stretch/>
        </p:blipFill>
        <p:spPr>
          <a:xfrm>
            <a:off x="4816477" y="1057790"/>
            <a:ext cx="1861460" cy="1015485"/>
          </a:xfrm>
          <a:prstGeom prst="rect">
            <a:avLst/>
          </a:prstGeom>
        </p:spPr>
      </p:pic>
      <p:sp>
        <p:nvSpPr>
          <p:cNvPr id="19" name="矩形 18">
            <a:extLst>
              <a:ext uri="{FF2B5EF4-FFF2-40B4-BE49-F238E27FC236}">
                <a16:creationId xmlns:a16="http://schemas.microsoft.com/office/drawing/2014/main" id="{61A8E070-35E4-2D45-BC5D-5448617B0004}"/>
              </a:ext>
            </a:extLst>
          </p:cNvPr>
          <p:cNvSpPr/>
          <p:nvPr/>
        </p:nvSpPr>
        <p:spPr>
          <a:xfrm>
            <a:off x="3537830" y="1344317"/>
            <a:ext cx="1198596" cy="442429"/>
          </a:xfrm>
          <a:prstGeom prst="rect">
            <a:avLst/>
          </a:prstGeom>
        </p:spPr>
        <p:txBody>
          <a:bodyPr wrap="square">
            <a:spAutoFit/>
          </a:bodyPr>
          <a:lstStyle/>
          <a:p>
            <a:pPr>
              <a:lnSpc>
                <a:spcPct val="150000"/>
              </a:lnSpc>
            </a:pPr>
            <a:r>
              <a:rPr lang="en-US" altLang="zh-CN" sz="806" dirty="0">
                <a:solidFill>
                  <a:schemeClr val="tx1">
                    <a:lumMod val="75000"/>
                    <a:lumOff val="25000"/>
                  </a:schemeClr>
                </a:solidFill>
                <a:latin typeface="Microsoft YaHei" panose="020B0503020204020204" pitchFamily="34" charset="-122"/>
                <a:ea typeface="Microsoft YaHei" panose="020B0503020204020204" pitchFamily="34" charset="-122"/>
              </a:rPr>
              <a:t>Projects</a:t>
            </a:r>
            <a:r>
              <a:rPr lang="zh-CN" altLang="en-US" sz="806"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sz="806" dirty="0">
                <a:solidFill>
                  <a:schemeClr val="tx1">
                    <a:lumMod val="75000"/>
                    <a:lumOff val="25000"/>
                  </a:schemeClr>
                </a:solidFill>
                <a:latin typeface="Microsoft YaHei" panose="020B0503020204020204" pitchFamily="34" charset="-122"/>
                <a:ea typeface="Microsoft YaHei" panose="020B0503020204020204" pitchFamily="34" charset="-122"/>
              </a:rPr>
              <a:t>by</a:t>
            </a:r>
            <a:r>
              <a:rPr lang="zh-CN" altLang="en-US" sz="806"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sz="806" dirty="0">
                <a:solidFill>
                  <a:schemeClr val="tx1">
                    <a:lumMod val="75000"/>
                    <a:lumOff val="25000"/>
                  </a:schemeClr>
                </a:solidFill>
                <a:latin typeface="Microsoft YaHei" panose="020B0503020204020204" pitchFamily="34" charset="-122"/>
                <a:ea typeface="Microsoft YaHei" panose="020B0503020204020204" pitchFamily="34" charset="-122"/>
              </a:rPr>
              <a:t>Number</a:t>
            </a:r>
            <a:r>
              <a:rPr lang="zh-CN" altLang="en-US" sz="806"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sz="806" dirty="0">
                <a:solidFill>
                  <a:schemeClr val="tx1">
                    <a:lumMod val="75000"/>
                    <a:lumOff val="25000"/>
                  </a:schemeClr>
                </a:solidFill>
                <a:latin typeface="Microsoft YaHei" panose="020B0503020204020204" pitchFamily="34" charset="-122"/>
                <a:ea typeface="Microsoft YaHei" panose="020B0503020204020204" pitchFamily="34" charset="-122"/>
              </a:rPr>
              <a:t>of</a:t>
            </a:r>
            <a:r>
              <a:rPr lang="zh-CN" altLang="en-US" sz="806"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sz="806" dirty="0">
                <a:solidFill>
                  <a:schemeClr val="tx1">
                    <a:lumMod val="75000"/>
                    <a:lumOff val="25000"/>
                  </a:schemeClr>
                </a:solidFill>
                <a:latin typeface="Microsoft YaHei" panose="020B0503020204020204" pitchFamily="34" charset="-122"/>
                <a:ea typeface="Microsoft YaHei" panose="020B0503020204020204" pitchFamily="34" charset="-122"/>
              </a:rPr>
              <a:t>Commits,  2021</a:t>
            </a:r>
          </a:p>
        </p:txBody>
      </p:sp>
      <p:grpSp>
        <p:nvGrpSpPr>
          <p:cNvPr id="5" name="组合 4">
            <a:extLst>
              <a:ext uri="{FF2B5EF4-FFF2-40B4-BE49-F238E27FC236}">
                <a16:creationId xmlns:a16="http://schemas.microsoft.com/office/drawing/2014/main" id="{BEB4CE2D-298B-AC65-EDB7-74A4682E7E43}"/>
              </a:ext>
            </a:extLst>
          </p:cNvPr>
          <p:cNvGrpSpPr/>
          <p:nvPr/>
        </p:nvGrpSpPr>
        <p:grpSpPr>
          <a:xfrm>
            <a:off x="1039981" y="2580554"/>
            <a:ext cx="3467730" cy="649149"/>
            <a:chOff x="1014958" y="2632471"/>
            <a:chExt cx="3467730" cy="649149"/>
          </a:xfrm>
        </p:grpSpPr>
        <p:pic>
          <p:nvPicPr>
            <p:cNvPr id="21" name="图片 20">
              <a:extLst>
                <a:ext uri="{FF2B5EF4-FFF2-40B4-BE49-F238E27FC236}">
                  <a16:creationId xmlns:a16="http://schemas.microsoft.com/office/drawing/2014/main" id="{DD72B46B-2D5D-C443-9B31-C449CD6F27C1}"/>
                </a:ext>
              </a:extLst>
            </p:cNvPr>
            <p:cNvPicPr>
              <a:picLocks noChangeAspect="1"/>
            </p:cNvPicPr>
            <p:nvPr/>
          </p:nvPicPr>
          <p:blipFill>
            <a:blip r:embed="rId5"/>
            <a:stretch>
              <a:fillRect/>
            </a:stretch>
          </p:blipFill>
          <p:spPr>
            <a:xfrm>
              <a:off x="1014958" y="2632471"/>
              <a:ext cx="644520" cy="644520"/>
            </a:xfrm>
            <a:prstGeom prst="rect">
              <a:avLst/>
            </a:prstGeom>
          </p:spPr>
        </p:pic>
        <p:sp>
          <p:nvSpPr>
            <p:cNvPr id="22" name="矩形 21">
              <a:extLst>
                <a:ext uri="{FF2B5EF4-FFF2-40B4-BE49-F238E27FC236}">
                  <a16:creationId xmlns:a16="http://schemas.microsoft.com/office/drawing/2014/main" id="{1409751B-507A-CF48-8F05-F3792C1CA4CA}"/>
                </a:ext>
              </a:extLst>
            </p:cNvPr>
            <p:cNvSpPr/>
            <p:nvPr/>
          </p:nvSpPr>
          <p:spPr>
            <a:xfrm>
              <a:off x="1731084" y="2636704"/>
              <a:ext cx="1338267" cy="341953"/>
            </a:xfrm>
            <a:prstGeom prst="rect">
              <a:avLst/>
            </a:prstGeom>
          </p:spPr>
          <p:txBody>
            <a:bodyPr wrap="square">
              <a:spAutoFit/>
            </a:bodyPr>
            <a:lstStyle/>
            <a:p>
              <a:pPr>
                <a:lnSpc>
                  <a:spcPct val="150000"/>
                </a:lnSpc>
              </a:pPr>
              <a:r>
                <a:rPr lang="zh-CN" altLang="en-US" sz="725" dirty="0">
                  <a:cs typeface="AppleExternalUIFontSimplifiedCh"/>
                </a:rPr>
                <a:t> </a:t>
              </a:r>
              <a:r>
                <a:rPr lang="en-US" altLang="zh-CN" sz="1209" dirty="0"/>
                <a:t>17000+</a:t>
              </a:r>
              <a:r>
                <a:rPr lang="en-US" altLang="zh-CN" sz="800" dirty="0"/>
                <a:t> Stars</a:t>
              </a:r>
              <a:endParaRPr lang="zh-CN" altLang="zh-CN" sz="800" dirty="0"/>
            </a:p>
          </p:txBody>
        </p:sp>
        <p:sp>
          <p:nvSpPr>
            <p:cNvPr id="23" name="矩形 22">
              <a:extLst>
                <a:ext uri="{FF2B5EF4-FFF2-40B4-BE49-F238E27FC236}">
                  <a16:creationId xmlns:a16="http://schemas.microsoft.com/office/drawing/2014/main" id="{35FE0DD6-BA08-AC40-A838-5878233015CF}"/>
                </a:ext>
              </a:extLst>
            </p:cNvPr>
            <p:cNvSpPr/>
            <p:nvPr/>
          </p:nvSpPr>
          <p:spPr>
            <a:xfrm>
              <a:off x="2747449" y="2939667"/>
              <a:ext cx="1557692" cy="341953"/>
            </a:xfrm>
            <a:prstGeom prst="rect">
              <a:avLst/>
            </a:prstGeom>
          </p:spPr>
          <p:txBody>
            <a:bodyPr wrap="square">
              <a:spAutoFit/>
            </a:bodyPr>
            <a:lstStyle/>
            <a:p>
              <a:pPr>
                <a:lnSpc>
                  <a:spcPct val="150000"/>
                </a:lnSpc>
              </a:pPr>
              <a:r>
                <a:rPr lang="zh-CN" altLang="en-US" sz="725" dirty="0">
                  <a:cs typeface="AppleExternalUIFontSimplifiedCh"/>
                </a:rPr>
                <a:t> </a:t>
              </a:r>
              <a:r>
                <a:rPr lang="en-US" altLang="zh-CN" sz="1209" dirty="0">
                  <a:cs typeface="AppleExternalUIFontSimplifiedCh"/>
                </a:rPr>
                <a:t>10000</a:t>
              </a:r>
              <a:r>
                <a:rPr lang="en-US" altLang="zh-CN" sz="1209" dirty="0"/>
                <a:t>+ </a:t>
              </a:r>
              <a:r>
                <a:rPr lang="en-GB" altLang="zh-CN" sz="800" dirty="0"/>
                <a:t>Pull Requests</a:t>
              </a:r>
              <a:endParaRPr lang="zh-CN" altLang="zh-CN" sz="800" dirty="0"/>
            </a:p>
          </p:txBody>
        </p:sp>
        <p:sp>
          <p:nvSpPr>
            <p:cNvPr id="24" name="矩形 23">
              <a:extLst>
                <a:ext uri="{FF2B5EF4-FFF2-40B4-BE49-F238E27FC236}">
                  <a16:creationId xmlns:a16="http://schemas.microsoft.com/office/drawing/2014/main" id="{BA95467F-F1F1-4041-9DC2-7F1F43735938}"/>
                </a:ext>
              </a:extLst>
            </p:cNvPr>
            <p:cNvSpPr/>
            <p:nvPr/>
          </p:nvSpPr>
          <p:spPr>
            <a:xfrm>
              <a:off x="2743047" y="2636756"/>
              <a:ext cx="1739641" cy="341953"/>
            </a:xfrm>
            <a:prstGeom prst="rect">
              <a:avLst/>
            </a:prstGeom>
          </p:spPr>
          <p:txBody>
            <a:bodyPr wrap="square">
              <a:spAutoFit/>
            </a:bodyPr>
            <a:lstStyle/>
            <a:p>
              <a:pPr>
                <a:lnSpc>
                  <a:spcPct val="150000"/>
                </a:lnSpc>
              </a:pPr>
              <a:r>
                <a:rPr lang="zh-CN" altLang="en-US" sz="725" dirty="0">
                  <a:cs typeface="AppleExternalUIFontSimplifiedCh"/>
                </a:rPr>
                <a:t> </a:t>
              </a:r>
              <a:r>
                <a:rPr lang="en-US" altLang="zh-CN" sz="1209" dirty="0">
                  <a:cs typeface="AppleExternalUIFontSimplifiedCh"/>
                </a:rPr>
                <a:t>400+</a:t>
              </a:r>
              <a:r>
                <a:rPr lang="en-US" altLang="zh-CN" sz="725" dirty="0">
                  <a:cs typeface="AppleExternalUIFontSimplifiedCh"/>
                </a:rPr>
                <a:t> </a:t>
              </a:r>
              <a:r>
                <a:rPr lang="en-US" altLang="zh-CN" sz="800" dirty="0"/>
                <a:t>Contributors</a:t>
              </a:r>
              <a:endParaRPr lang="zh-CN" altLang="zh-CN" sz="800" dirty="0"/>
            </a:p>
          </p:txBody>
        </p:sp>
        <p:sp>
          <p:nvSpPr>
            <p:cNvPr id="25" name="矩形 24">
              <a:extLst>
                <a:ext uri="{FF2B5EF4-FFF2-40B4-BE49-F238E27FC236}">
                  <a16:creationId xmlns:a16="http://schemas.microsoft.com/office/drawing/2014/main" id="{C125E94F-F8B5-F04B-BC2B-7281E6D84EEF}"/>
                </a:ext>
              </a:extLst>
            </p:cNvPr>
            <p:cNvSpPr/>
            <p:nvPr/>
          </p:nvSpPr>
          <p:spPr>
            <a:xfrm>
              <a:off x="1731085" y="2939047"/>
              <a:ext cx="1100815" cy="341953"/>
            </a:xfrm>
            <a:prstGeom prst="rect">
              <a:avLst/>
            </a:prstGeom>
          </p:spPr>
          <p:txBody>
            <a:bodyPr wrap="square">
              <a:spAutoFit/>
            </a:bodyPr>
            <a:lstStyle/>
            <a:p>
              <a:pPr>
                <a:lnSpc>
                  <a:spcPct val="150000"/>
                </a:lnSpc>
              </a:pPr>
              <a:r>
                <a:rPr lang="zh-CN" altLang="en-US" sz="725" dirty="0">
                  <a:cs typeface="AppleExternalUIFontSimplifiedCh"/>
                </a:rPr>
                <a:t> </a:t>
              </a:r>
              <a:r>
                <a:rPr lang="en-US" altLang="zh-CN" sz="1209" dirty="0"/>
                <a:t>5000+ </a:t>
              </a:r>
              <a:r>
                <a:rPr lang="en-US" altLang="zh-CN" sz="800" dirty="0"/>
                <a:t>Forks</a:t>
              </a:r>
              <a:endParaRPr lang="zh-CN" altLang="zh-CN" sz="800" dirty="0"/>
            </a:p>
          </p:txBody>
        </p:sp>
        <p:sp>
          <p:nvSpPr>
            <p:cNvPr id="26" name="椭圆 25">
              <a:extLst>
                <a:ext uri="{FF2B5EF4-FFF2-40B4-BE49-F238E27FC236}">
                  <a16:creationId xmlns:a16="http://schemas.microsoft.com/office/drawing/2014/main" id="{54FA137C-6948-8843-BB8F-1AF2D5FABAD7}"/>
                </a:ext>
              </a:extLst>
            </p:cNvPr>
            <p:cNvSpPr/>
            <p:nvPr/>
          </p:nvSpPr>
          <p:spPr>
            <a:xfrm>
              <a:off x="1738190" y="2801946"/>
              <a:ext cx="42753" cy="42753"/>
            </a:xfrm>
            <a:prstGeom prst="ellipse">
              <a:avLst/>
            </a:prstGeom>
            <a:solidFill>
              <a:srgbClr val="F66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95"/>
            </a:p>
          </p:txBody>
        </p:sp>
        <p:sp>
          <p:nvSpPr>
            <p:cNvPr id="27" name="椭圆 26">
              <a:extLst>
                <a:ext uri="{FF2B5EF4-FFF2-40B4-BE49-F238E27FC236}">
                  <a16:creationId xmlns:a16="http://schemas.microsoft.com/office/drawing/2014/main" id="{C2C7E169-5482-614B-B461-0346F99D82E2}"/>
                </a:ext>
              </a:extLst>
            </p:cNvPr>
            <p:cNvSpPr/>
            <p:nvPr/>
          </p:nvSpPr>
          <p:spPr>
            <a:xfrm>
              <a:off x="1738190" y="3092085"/>
              <a:ext cx="42753" cy="42753"/>
            </a:xfrm>
            <a:prstGeom prst="ellipse">
              <a:avLst/>
            </a:prstGeom>
            <a:solidFill>
              <a:srgbClr val="F66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95"/>
            </a:p>
          </p:txBody>
        </p:sp>
        <p:sp>
          <p:nvSpPr>
            <p:cNvPr id="28" name="椭圆 27">
              <a:extLst>
                <a:ext uri="{FF2B5EF4-FFF2-40B4-BE49-F238E27FC236}">
                  <a16:creationId xmlns:a16="http://schemas.microsoft.com/office/drawing/2014/main" id="{CA890A34-D9EB-DC48-B832-D2F19443FAF7}"/>
                </a:ext>
              </a:extLst>
            </p:cNvPr>
            <p:cNvSpPr/>
            <p:nvPr/>
          </p:nvSpPr>
          <p:spPr>
            <a:xfrm>
              <a:off x="2762299" y="2808707"/>
              <a:ext cx="42753" cy="42753"/>
            </a:xfrm>
            <a:prstGeom prst="ellipse">
              <a:avLst/>
            </a:prstGeom>
            <a:solidFill>
              <a:srgbClr val="F66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95"/>
            </a:p>
          </p:txBody>
        </p:sp>
        <p:sp>
          <p:nvSpPr>
            <p:cNvPr id="29" name="椭圆 28">
              <a:extLst>
                <a:ext uri="{FF2B5EF4-FFF2-40B4-BE49-F238E27FC236}">
                  <a16:creationId xmlns:a16="http://schemas.microsoft.com/office/drawing/2014/main" id="{6657359A-3307-244A-A0EA-2F94D0DF60E6}"/>
                </a:ext>
              </a:extLst>
            </p:cNvPr>
            <p:cNvSpPr/>
            <p:nvPr/>
          </p:nvSpPr>
          <p:spPr>
            <a:xfrm>
              <a:off x="2762299" y="3098846"/>
              <a:ext cx="42753" cy="42753"/>
            </a:xfrm>
            <a:prstGeom prst="ellipse">
              <a:avLst/>
            </a:prstGeom>
            <a:solidFill>
              <a:srgbClr val="F66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95"/>
            </a:p>
          </p:txBody>
        </p:sp>
      </p:grpSp>
      <p:sp>
        <p:nvSpPr>
          <p:cNvPr id="30" name="燕尾形 29">
            <a:extLst>
              <a:ext uri="{FF2B5EF4-FFF2-40B4-BE49-F238E27FC236}">
                <a16:creationId xmlns:a16="http://schemas.microsoft.com/office/drawing/2014/main" id="{89EEF656-229A-C541-AA23-288B99DA131F}"/>
              </a:ext>
            </a:extLst>
          </p:cNvPr>
          <p:cNvSpPr/>
          <p:nvPr/>
        </p:nvSpPr>
        <p:spPr>
          <a:xfrm rot="5400000">
            <a:off x="3756151" y="2155908"/>
            <a:ext cx="90235" cy="243622"/>
          </a:xfrm>
          <a:prstGeom prst="chevron">
            <a:avLst>
              <a:gd name="adj" fmla="val 7298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95">
              <a:solidFill>
                <a:schemeClr val="tx1"/>
              </a:solidFill>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EA030BC4-6BD1-8E41-B792-CDAC781E9B7F}"/>
              </a:ext>
            </a:extLst>
          </p:cNvPr>
          <p:cNvSpPr txBox="1"/>
          <p:nvPr/>
        </p:nvSpPr>
        <p:spPr>
          <a:xfrm>
            <a:off x="4795358" y="2479010"/>
            <a:ext cx="2149271" cy="216341"/>
          </a:xfrm>
          <a:prstGeom prst="rect">
            <a:avLst/>
          </a:prstGeom>
          <a:noFill/>
        </p:spPr>
        <p:txBody>
          <a:bodyPr wrap="square" rtlCol="0">
            <a:spAutoFit/>
          </a:bodyPr>
          <a:lstStyle/>
          <a:p>
            <a:pPr>
              <a:spcAft>
                <a:spcPts val="484"/>
              </a:spcAft>
            </a:pPr>
            <a:r>
              <a:rPr kumimoji="1" lang="en-US" altLang="zh-CN" sz="806" dirty="0">
                <a:solidFill>
                  <a:schemeClr val="tx1">
                    <a:lumMod val="75000"/>
                    <a:lumOff val="25000"/>
                  </a:schemeClr>
                </a:solidFill>
              </a:rPr>
              <a:t>Apache </a:t>
            </a:r>
            <a:r>
              <a:rPr kumimoji="1" lang="zh-CN" altLang="en-US" sz="806" dirty="0">
                <a:solidFill>
                  <a:schemeClr val="tx1">
                    <a:lumMod val="75000"/>
                    <a:lumOff val="25000"/>
                  </a:schemeClr>
                </a:solidFill>
              </a:rPr>
              <a:t>软件基金会顶级项目</a:t>
            </a:r>
          </a:p>
        </p:txBody>
      </p:sp>
      <p:sp>
        <p:nvSpPr>
          <p:cNvPr id="32" name="文本框 31">
            <a:extLst>
              <a:ext uri="{FF2B5EF4-FFF2-40B4-BE49-F238E27FC236}">
                <a16:creationId xmlns:a16="http://schemas.microsoft.com/office/drawing/2014/main" id="{12DD7A93-711C-8E40-BA00-05D34965494A}"/>
              </a:ext>
            </a:extLst>
          </p:cNvPr>
          <p:cNvSpPr txBox="1"/>
          <p:nvPr/>
        </p:nvSpPr>
        <p:spPr>
          <a:xfrm>
            <a:off x="4175899" y="2473997"/>
            <a:ext cx="740924" cy="216341"/>
          </a:xfrm>
          <a:prstGeom prst="rect">
            <a:avLst/>
          </a:prstGeom>
          <a:noFill/>
        </p:spPr>
        <p:txBody>
          <a:bodyPr wrap="square" rtlCol="0">
            <a:spAutoFit/>
          </a:bodyPr>
          <a:lstStyle/>
          <a:p>
            <a:pPr>
              <a:spcAft>
                <a:spcPts val="484"/>
              </a:spcAft>
            </a:pPr>
            <a:r>
              <a:rPr kumimoji="1" lang="zh-CN" altLang="en-US" sz="806" b="1" dirty="0">
                <a:solidFill>
                  <a:schemeClr val="accent6"/>
                </a:solidFill>
              </a:rPr>
              <a:t>基金会认可</a:t>
            </a:r>
          </a:p>
        </p:txBody>
      </p:sp>
      <p:sp>
        <p:nvSpPr>
          <p:cNvPr id="33" name="文本框 32">
            <a:extLst>
              <a:ext uri="{FF2B5EF4-FFF2-40B4-BE49-F238E27FC236}">
                <a16:creationId xmlns:a16="http://schemas.microsoft.com/office/drawing/2014/main" id="{24A1AD1E-4AF8-A145-8191-29069ACE7AE8}"/>
              </a:ext>
            </a:extLst>
          </p:cNvPr>
          <p:cNvSpPr txBox="1"/>
          <p:nvPr/>
        </p:nvSpPr>
        <p:spPr>
          <a:xfrm>
            <a:off x="4175899" y="2669511"/>
            <a:ext cx="740924" cy="216341"/>
          </a:xfrm>
          <a:prstGeom prst="rect">
            <a:avLst/>
          </a:prstGeom>
          <a:noFill/>
        </p:spPr>
        <p:txBody>
          <a:bodyPr wrap="square" rtlCol="0">
            <a:spAutoFit/>
          </a:bodyPr>
          <a:lstStyle/>
          <a:p>
            <a:pPr>
              <a:spcAft>
                <a:spcPts val="484"/>
              </a:spcAft>
            </a:pPr>
            <a:r>
              <a:rPr kumimoji="1" lang="zh-CN" altLang="en-US" sz="806" b="1" dirty="0">
                <a:solidFill>
                  <a:schemeClr val="accent6"/>
                </a:solidFill>
              </a:rPr>
              <a:t>社区活跃度</a:t>
            </a:r>
          </a:p>
        </p:txBody>
      </p:sp>
      <p:sp>
        <p:nvSpPr>
          <p:cNvPr id="34" name="文本框 33">
            <a:extLst>
              <a:ext uri="{FF2B5EF4-FFF2-40B4-BE49-F238E27FC236}">
                <a16:creationId xmlns:a16="http://schemas.microsoft.com/office/drawing/2014/main" id="{66B305A7-A587-FD4C-9C26-AB012836B438}"/>
              </a:ext>
            </a:extLst>
          </p:cNvPr>
          <p:cNvSpPr txBox="1"/>
          <p:nvPr/>
        </p:nvSpPr>
        <p:spPr>
          <a:xfrm>
            <a:off x="4175899" y="2965288"/>
            <a:ext cx="740924" cy="216341"/>
          </a:xfrm>
          <a:prstGeom prst="rect">
            <a:avLst/>
          </a:prstGeom>
          <a:noFill/>
        </p:spPr>
        <p:txBody>
          <a:bodyPr wrap="square" rtlCol="0">
            <a:spAutoFit/>
          </a:bodyPr>
          <a:lstStyle/>
          <a:p>
            <a:pPr>
              <a:spcAft>
                <a:spcPts val="484"/>
              </a:spcAft>
            </a:pPr>
            <a:r>
              <a:rPr kumimoji="1" lang="zh-CN" altLang="en-US" sz="806" b="1" dirty="0">
                <a:solidFill>
                  <a:schemeClr val="accent6"/>
                </a:solidFill>
              </a:rPr>
              <a:t>学术界认可</a:t>
            </a:r>
          </a:p>
        </p:txBody>
      </p:sp>
      <p:sp>
        <p:nvSpPr>
          <p:cNvPr id="35" name="文本框 34">
            <a:extLst>
              <a:ext uri="{FF2B5EF4-FFF2-40B4-BE49-F238E27FC236}">
                <a16:creationId xmlns:a16="http://schemas.microsoft.com/office/drawing/2014/main" id="{323659A5-CAAA-C843-8EDD-58B7B632CDF6}"/>
              </a:ext>
            </a:extLst>
          </p:cNvPr>
          <p:cNvSpPr txBox="1"/>
          <p:nvPr/>
        </p:nvSpPr>
        <p:spPr>
          <a:xfrm>
            <a:off x="4795359" y="2674524"/>
            <a:ext cx="1831546" cy="340350"/>
          </a:xfrm>
          <a:prstGeom prst="rect">
            <a:avLst/>
          </a:prstGeom>
          <a:noFill/>
        </p:spPr>
        <p:txBody>
          <a:bodyPr wrap="square" rtlCol="0">
            <a:spAutoFit/>
          </a:bodyPr>
          <a:lstStyle/>
          <a:p>
            <a:pPr>
              <a:spcAft>
                <a:spcPts val="484"/>
              </a:spcAft>
            </a:pPr>
            <a:r>
              <a:rPr kumimoji="1" lang="en-US" altLang="zh-CN" sz="806" dirty="0">
                <a:solidFill>
                  <a:schemeClr val="tx1">
                    <a:lumMod val="75000"/>
                    <a:lumOff val="25000"/>
                  </a:schemeClr>
                </a:solidFill>
              </a:rPr>
              <a:t>2021 </a:t>
            </a:r>
            <a:r>
              <a:rPr kumimoji="1" lang="zh-CN" altLang="en-US" sz="806" dirty="0">
                <a:solidFill>
                  <a:schemeClr val="tx1">
                    <a:lumMod val="75000"/>
                    <a:lumOff val="25000"/>
                  </a:schemeClr>
                </a:solidFill>
              </a:rPr>
              <a:t>年度 </a:t>
            </a:r>
            <a:r>
              <a:rPr kumimoji="1" lang="en-US" altLang="zh-CN" sz="806" dirty="0">
                <a:solidFill>
                  <a:schemeClr val="tx1">
                    <a:lumMod val="75000"/>
                    <a:lumOff val="25000"/>
                  </a:schemeClr>
                </a:solidFill>
              </a:rPr>
              <a:t>Apache </a:t>
            </a:r>
            <a:r>
              <a:rPr kumimoji="1" lang="zh-CN" altLang="en-US" sz="806" dirty="0">
                <a:solidFill>
                  <a:schemeClr val="tx1">
                    <a:lumMod val="75000"/>
                    <a:lumOff val="25000"/>
                  </a:schemeClr>
                </a:solidFill>
              </a:rPr>
              <a:t>基金会年度报告代码提交量位列前十</a:t>
            </a:r>
          </a:p>
        </p:txBody>
      </p:sp>
      <p:sp>
        <p:nvSpPr>
          <p:cNvPr id="36" name="文本框 35">
            <a:extLst>
              <a:ext uri="{FF2B5EF4-FFF2-40B4-BE49-F238E27FC236}">
                <a16:creationId xmlns:a16="http://schemas.microsoft.com/office/drawing/2014/main" id="{829F65D3-1A04-154F-AFE6-3A8B4F39DDFF}"/>
              </a:ext>
            </a:extLst>
          </p:cNvPr>
          <p:cNvSpPr txBox="1"/>
          <p:nvPr/>
        </p:nvSpPr>
        <p:spPr>
          <a:xfrm>
            <a:off x="4795359" y="2970301"/>
            <a:ext cx="2022958" cy="464358"/>
          </a:xfrm>
          <a:prstGeom prst="rect">
            <a:avLst/>
          </a:prstGeom>
          <a:noFill/>
        </p:spPr>
        <p:txBody>
          <a:bodyPr wrap="square" rtlCol="0">
            <a:spAutoFit/>
          </a:bodyPr>
          <a:lstStyle/>
          <a:p>
            <a:pPr>
              <a:spcAft>
                <a:spcPts val="484"/>
              </a:spcAft>
            </a:pPr>
            <a:r>
              <a:rPr kumimoji="1" lang="zh-CN" altLang="en-US" sz="806" dirty="0">
                <a:solidFill>
                  <a:schemeClr val="tx1">
                    <a:lumMod val="75000"/>
                    <a:lumOff val="25000"/>
                  </a:schemeClr>
                </a:solidFill>
              </a:rPr>
              <a:t>数据库顶会 </a:t>
            </a:r>
            <a:r>
              <a:rPr kumimoji="1" lang="en-US" altLang="zh-CN" sz="806" dirty="0">
                <a:solidFill>
                  <a:schemeClr val="tx1">
                    <a:lumMod val="75000"/>
                    <a:lumOff val="25000"/>
                  </a:schemeClr>
                </a:solidFill>
              </a:rPr>
              <a:t>ICDE 2022 </a:t>
            </a:r>
            <a:r>
              <a:rPr kumimoji="1" lang="zh-CN" altLang="en-US" sz="806" dirty="0">
                <a:solidFill>
                  <a:schemeClr val="tx1">
                    <a:lumMod val="75000"/>
                    <a:lumOff val="25000"/>
                  </a:schemeClr>
                </a:solidFill>
              </a:rPr>
              <a:t>发表论文</a:t>
            </a:r>
            <a:r>
              <a:rPr kumimoji="1" lang="en-US" altLang="zh-CN" sz="806" dirty="0">
                <a:solidFill>
                  <a:schemeClr val="tx1">
                    <a:lumMod val="75000"/>
                    <a:lumOff val="25000"/>
                  </a:schemeClr>
                </a:solidFill>
              </a:rPr>
              <a:t>《A Holistic and Pluggable Platform for Data Sharding》</a:t>
            </a:r>
            <a:endParaRPr kumimoji="1" lang="zh-CN" altLang="en-US" sz="806" dirty="0">
              <a:solidFill>
                <a:schemeClr val="tx1">
                  <a:lumMod val="75000"/>
                  <a:lumOff val="25000"/>
                </a:schemeClr>
              </a:solidFill>
            </a:endParaRPr>
          </a:p>
        </p:txBody>
      </p:sp>
    </p:spTree>
    <p:extLst>
      <p:ext uri="{BB962C8B-B14F-4D97-AF65-F5344CB8AC3E}">
        <p14:creationId xmlns:p14="http://schemas.microsoft.com/office/powerpoint/2010/main" val="275087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2588A0D5-1D18-8681-95F5-092FEB6C1981}"/>
              </a:ext>
            </a:extLst>
          </p:cNvPr>
          <p:cNvSpPr/>
          <p:nvPr/>
        </p:nvSpPr>
        <p:spPr>
          <a:xfrm>
            <a:off x="3802063" y="697825"/>
            <a:ext cx="3308350" cy="1931075"/>
          </a:xfrm>
          <a:prstGeom prst="roundRect">
            <a:avLst>
              <a:gd name="adj" fmla="val 4294"/>
            </a:avLst>
          </a:prstGeom>
          <a:gradFill>
            <a:gsLst>
              <a:gs pos="0">
                <a:srgbClr val="331374"/>
              </a:gs>
              <a:gs pos="100000">
                <a:srgbClr val="7E4FF3"/>
              </a:gs>
            </a:gsLst>
            <a:lin ang="54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圆角 4">
            <a:extLst>
              <a:ext uri="{FF2B5EF4-FFF2-40B4-BE49-F238E27FC236}">
                <a16:creationId xmlns:a16="http://schemas.microsoft.com/office/drawing/2014/main" id="{7A8FD84F-5B48-5EAE-5041-AA29208C9E75}"/>
              </a:ext>
            </a:extLst>
          </p:cNvPr>
          <p:cNvSpPr/>
          <p:nvPr/>
        </p:nvSpPr>
        <p:spPr>
          <a:xfrm>
            <a:off x="457646" y="697825"/>
            <a:ext cx="2845728" cy="1931075"/>
          </a:xfrm>
          <a:prstGeom prst="roundRect">
            <a:avLst>
              <a:gd name="adj" fmla="val 4294"/>
            </a:avLst>
          </a:prstGeom>
          <a:gradFill>
            <a:gsLst>
              <a:gs pos="0">
                <a:srgbClr val="331374"/>
              </a:gs>
              <a:gs pos="100000">
                <a:srgbClr val="7E4FF3"/>
              </a:gs>
            </a:gsLst>
            <a:lin ang="54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a:lstStyle/>
          <a:p>
            <a:r>
              <a:rPr lang="en-US" dirty="0" err="1"/>
              <a:t>ShardingSphere</a:t>
            </a:r>
            <a:r>
              <a:rPr lang="en-US" dirty="0"/>
              <a:t> </a:t>
            </a:r>
            <a:r>
              <a:rPr lang="zh-CN" altLang="en-US" dirty="0"/>
              <a:t>社区</a:t>
            </a:r>
            <a:endParaRPr lang="en-US" dirty="0"/>
          </a:p>
        </p:txBody>
      </p:sp>
      <p:sp>
        <p:nvSpPr>
          <p:cNvPr id="39" name="文本框 38">
            <a:extLst>
              <a:ext uri="{FF2B5EF4-FFF2-40B4-BE49-F238E27FC236}">
                <a16:creationId xmlns:a16="http://schemas.microsoft.com/office/drawing/2014/main" id="{E0684AF4-FB81-6648-93C2-9583EB3A72FB}"/>
              </a:ext>
            </a:extLst>
          </p:cNvPr>
          <p:cNvSpPr txBox="1"/>
          <p:nvPr/>
        </p:nvSpPr>
        <p:spPr>
          <a:xfrm>
            <a:off x="396114" y="2693710"/>
            <a:ext cx="2270760" cy="755015"/>
          </a:xfrm>
          <a:prstGeom prst="rect">
            <a:avLst/>
          </a:prstGeom>
          <a:noFill/>
        </p:spPr>
        <p:txBody>
          <a:bodyPr wrap="square" rtlCol="0">
            <a:spAutoFit/>
          </a:bodyPr>
          <a:lstStyle/>
          <a:p>
            <a:pPr marL="171450" indent="-171450">
              <a:lnSpc>
                <a:spcPct val="120000"/>
              </a:lnSpc>
              <a:buSzPct val="75000"/>
              <a:buFont typeface="Wingdings" panose="05000000000000000000" pitchFamily="2" charset="2"/>
              <a:buChar char="l"/>
            </a:pPr>
            <a:r>
              <a:rPr lang="zh-CN" altLang="en-US" sz="1200" dirty="0"/>
              <a:t>社区优于代码</a:t>
            </a:r>
          </a:p>
          <a:p>
            <a:pPr marL="171450" indent="-171450">
              <a:lnSpc>
                <a:spcPct val="120000"/>
              </a:lnSpc>
              <a:buSzPct val="75000"/>
              <a:buFont typeface="Wingdings" panose="05000000000000000000" pitchFamily="2" charset="2"/>
              <a:buChar char="l"/>
            </a:pPr>
            <a:r>
              <a:rPr lang="zh-CN" altLang="en-US" sz="1200" dirty="0"/>
              <a:t>尊重和信任合作伙伴</a:t>
            </a:r>
          </a:p>
          <a:p>
            <a:pPr marL="171450" indent="-171450">
              <a:lnSpc>
                <a:spcPct val="120000"/>
              </a:lnSpc>
              <a:buSzPct val="75000"/>
              <a:buFont typeface="Wingdings" panose="05000000000000000000" pitchFamily="2" charset="2"/>
              <a:buChar char="l"/>
            </a:pPr>
            <a:r>
              <a:rPr lang="zh-CN" altLang="en-US" sz="1200" dirty="0"/>
              <a:t>保持友好和开放</a:t>
            </a:r>
          </a:p>
        </p:txBody>
      </p:sp>
      <p:sp>
        <p:nvSpPr>
          <p:cNvPr id="40" name="文本框 39">
            <a:extLst>
              <a:ext uri="{FF2B5EF4-FFF2-40B4-BE49-F238E27FC236}">
                <a16:creationId xmlns:a16="http://schemas.microsoft.com/office/drawing/2014/main" id="{D5A8C58A-FC9C-EB4E-8420-4AEAC66617A7}"/>
              </a:ext>
            </a:extLst>
          </p:cNvPr>
          <p:cNvSpPr txBox="1"/>
          <p:nvPr/>
        </p:nvSpPr>
        <p:spPr>
          <a:xfrm>
            <a:off x="3747135" y="2679398"/>
            <a:ext cx="2270760" cy="755015"/>
          </a:xfrm>
          <a:prstGeom prst="rect">
            <a:avLst/>
          </a:prstGeom>
          <a:noFill/>
        </p:spPr>
        <p:txBody>
          <a:bodyPr wrap="square" rtlCol="0">
            <a:spAutoFit/>
          </a:bodyPr>
          <a:lstStyle/>
          <a:p>
            <a:pPr marL="171450" indent="-171450">
              <a:lnSpc>
                <a:spcPct val="120000"/>
              </a:lnSpc>
              <a:buSzPct val="75000"/>
              <a:buFont typeface="Wingdings" panose="05000000000000000000" pitchFamily="2" charset="2"/>
              <a:buChar char="l"/>
            </a:pPr>
            <a:r>
              <a:rPr lang="zh-CN" altLang="en-US" sz="1200" dirty="0"/>
              <a:t>测试自动化</a:t>
            </a:r>
          </a:p>
          <a:p>
            <a:pPr marL="171450" indent="-171450">
              <a:lnSpc>
                <a:spcPct val="120000"/>
              </a:lnSpc>
              <a:buSzPct val="75000"/>
              <a:buFont typeface="Wingdings" panose="05000000000000000000" pitchFamily="2" charset="2"/>
              <a:buChar char="l"/>
            </a:pPr>
            <a:r>
              <a:rPr lang="zh-CN" altLang="en-US" sz="1200" dirty="0"/>
              <a:t>创建自动渠道</a:t>
            </a:r>
          </a:p>
          <a:p>
            <a:pPr marL="171450" indent="-171450">
              <a:lnSpc>
                <a:spcPct val="120000"/>
              </a:lnSpc>
              <a:buSzPct val="75000"/>
              <a:buFont typeface="Wingdings" panose="05000000000000000000" pitchFamily="2" charset="2"/>
              <a:buChar char="l"/>
            </a:pPr>
            <a:r>
              <a:rPr lang="zh-CN" altLang="en-US" sz="1200" dirty="0"/>
              <a:t>公开和远程的工作方式</a:t>
            </a:r>
          </a:p>
        </p:txBody>
      </p:sp>
      <p:pic>
        <p:nvPicPr>
          <p:cNvPr id="2" name="图片 1">
            <a:extLst>
              <a:ext uri="{FF2B5EF4-FFF2-40B4-BE49-F238E27FC236}">
                <a16:creationId xmlns:a16="http://schemas.microsoft.com/office/drawing/2014/main" id="{320D263A-B5E1-734B-9BF2-06C657F0818A}"/>
              </a:ext>
            </a:extLst>
          </p:cNvPr>
          <p:cNvPicPr>
            <a:picLocks noChangeAspect="1"/>
          </p:cNvPicPr>
          <p:nvPr/>
        </p:nvPicPr>
        <p:blipFill>
          <a:blip r:embed="rId3"/>
          <a:stretch>
            <a:fillRect/>
          </a:stretch>
        </p:blipFill>
        <p:spPr>
          <a:xfrm>
            <a:off x="532276" y="810883"/>
            <a:ext cx="2673117" cy="1726194"/>
          </a:xfrm>
          <a:prstGeom prst="rect">
            <a:avLst/>
          </a:prstGeom>
        </p:spPr>
      </p:pic>
      <p:pic>
        <p:nvPicPr>
          <p:cNvPr id="4" name="图片 3">
            <a:extLst>
              <a:ext uri="{FF2B5EF4-FFF2-40B4-BE49-F238E27FC236}">
                <a16:creationId xmlns:a16="http://schemas.microsoft.com/office/drawing/2014/main" id="{DED38A07-75FB-1748-9FF9-FF014960D11A}"/>
              </a:ext>
            </a:extLst>
          </p:cNvPr>
          <p:cNvPicPr>
            <a:picLocks noChangeAspect="1"/>
          </p:cNvPicPr>
          <p:nvPr/>
        </p:nvPicPr>
        <p:blipFill>
          <a:blip r:embed="rId4"/>
          <a:stretch>
            <a:fillRect/>
          </a:stretch>
        </p:blipFill>
        <p:spPr>
          <a:xfrm>
            <a:off x="3918655" y="811214"/>
            <a:ext cx="3091745" cy="1727840"/>
          </a:xfrm>
          <a:prstGeom prst="rect">
            <a:avLst/>
          </a:prstGeom>
        </p:spPr>
      </p:pic>
    </p:spTree>
    <p:extLst>
      <p:ext uri="{BB962C8B-B14F-4D97-AF65-F5344CB8AC3E}">
        <p14:creationId xmlns:p14="http://schemas.microsoft.com/office/powerpoint/2010/main" val="357659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7144C4A8-B3E9-D10B-2398-0C99A4C9CCF9}"/>
              </a:ext>
            </a:extLst>
          </p:cNvPr>
          <p:cNvSpPr/>
          <p:nvPr/>
        </p:nvSpPr>
        <p:spPr>
          <a:xfrm>
            <a:off x="604837" y="2906469"/>
            <a:ext cx="6429375" cy="610052"/>
          </a:xfrm>
          <a:prstGeom prst="roundRect">
            <a:avLst>
              <a:gd name="adj" fmla="val 6760"/>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5" name="图片 4">
            <a:extLst>
              <a:ext uri="{FF2B5EF4-FFF2-40B4-BE49-F238E27FC236}">
                <a16:creationId xmlns:a16="http://schemas.microsoft.com/office/drawing/2014/main" id="{5FA0009C-CAA3-304B-B886-06D85115C630}"/>
              </a:ext>
            </a:extLst>
          </p:cNvPr>
          <p:cNvPicPr>
            <a:picLocks noChangeAspect="1"/>
          </p:cNvPicPr>
          <p:nvPr/>
        </p:nvPicPr>
        <p:blipFill>
          <a:blip r:embed="rId3"/>
          <a:stretch>
            <a:fillRect/>
          </a:stretch>
        </p:blipFill>
        <p:spPr>
          <a:xfrm>
            <a:off x="604838" y="762000"/>
            <a:ext cx="6429375" cy="1881894"/>
          </a:xfrm>
          <a:prstGeom prst="rect">
            <a:avLst/>
          </a:prstGeom>
        </p:spPr>
      </p:pic>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a:lstStyle/>
          <a:p>
            <a:r>
              <a:rPr kumimoji="1" lang="en-US" altLang="zh-CN" dirty="0">
                <a:solidFill>
                  <a:schemeClr val="tx1">
                    <a:lumMod val="95000"/>
                    <a:lumOff val="5000"/>
                  </a:schemeClr>
                </a:solidFill>
              </a:rPr>
              <a:t>CNCF</a:t>
            </a:r>
            <a:r>
              <a:rPr kumimoji="1" lang="zh-CN" altLang="en-US" dirty="0">
                <a:solidFill>
                  <a:schemeClr val="tx1">
                    <a:lumMod val="95000"/>
                    <a:lumOff val="5000"/>
                  </a:schemeClr>
                </a:solidFill>
              </a:rPr>
              <a:t>：云原生计算基金会</a:t>
            </a:r>
          </a:p>
        </p:txBody>
      </p:sp>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359410" y="21977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pic>
        <p:nvPicPr>
          <p:cNvPr id="10" name="图片 9">
            <a:extLst>
              <a:ext uri="{FF2B5EF4-FFF2-40B4-BE49-F238E27FC236}">
                <a16:creationId xmlns:a16="http://schemas.microsoft.com/office/drawing/2014/main" id="{AF7CAFF1-0E3B-F94F-B187-99E142282748}"/>
              </a:ext>
            </a:extLst>
          </p:cNvPr>
          <p:cNvPicPr>
            <a:picLocks noChangeAspect="1"/>
          </p:cNvPicPr>
          <p:nvPr/>
        </p:nvPicPr>
        <p:blipFill>
          <a:blip r:embed="rId4"/>
          <a:stretch>
            <a:fillRect/>
          </a:stretch>
        </p:blipFill>
        <p:spPr>
          <a:xfrm>
            <a:off x="3028590" y="1128303"/>
            <a:ext cx="1821584" cy="1633145"/>
          </a:xfrm>
          <a:prstGeom prst="rect">
            <a:avLst/>
          </a:prstGeom>
          <a:effectLst>
            <a:glow rad="79752">
              <a:schemeClr val="tx1">
                <a:alpha val="62000"/>
              </a:schemeClr>
            </a:glow>
            <a:outerShdw sx="1000" sy="1000" algn="ctr" rotWithShape="0">
              <a:srgbClr val="000000"/>
            </a:outerShdw>
          </a:effectLst>
        </p:spPr>
      </p:pic>
      <p:cxnSp>
        <p:nvCxnSpPr>
          <p:cNvPr id="11" name="直线箭头连接符 10">
            <a:extLst>
              <a:ext uri="{FF2B5EF4-FFF2-40B4-BE49-F238E27FC236}">
                <a16:creationId xmlns:a16="http://schemas.microsoft.com/office/drawing/2014/main" id="{9A4D811D-E0E0-1D4A-A284-335BABD39A85}"/>
              </a:ext>
            </a:extLst>
          </p:cNvPr>
          <p:cNvCxnSpPr>
            <a:cxnSpLocks/>
          </p:cNvCxnSpPr>
          <p:nvPr/>
        </p:nvCxnSpPr>
        <p:spPr>
          <a:xfrm flipV="1">
            <a:off x="2220480" y="2021339"/>
            <a:ext cx="1524433" cy="11792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12" name="矩形 11">
            <a:extLst>
              <a:ext uri="{FF2B5EF4-FFF2-40B4-BE49-F238E27FC236}">
                <a16:creationId xmlns:a16="http://schemas.microsoft.com/office/drawing/2014/main" id="{585245D5-023F-BD49-9FC4-567D6F2CAB10}"/>
              </a:ext>
            </a:extLst>
          </p:cNvPr>
          <p:cNvSpPr/>
          <p:nvPr/>
        </p:nvSpPr>
        <p:spPr>
          <a:xfrm>
            <a:off x="1946271" y="2027863"/>
            <a:ext cx="274209" cy="22279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95"/>
          </a:p>
        </p:txBody>
      </p:sp>
      <p:sp>
        <p:nvSpPr>
          <p:cNvPr id="16" name="文本框 15">
            <a:extLst>
              <a:ext uri="{FF2B5EF4-FFF2-40B4-BE49-F238E27FC236}">
                <a16:creationId xmlns:a16="http://schemas.microsoft.com/office/drawing/2014/main" id="{658B2984-6B24-E049-A408-F34B0E83ACC3}"/>
              </a:ext>
            </a:extLst>
          </p:cNvPr>
          <p:cNvSpPr txBox="1"/>
          <p:nvPr/>
        </p:nvSpPr>
        <p:spPr>
          <a:xfrm>
            <a:off x="831266" y="3005588"/>
            <a:ext cx="5879097" cy="402674"/>
          </a:xfrm>
          <a:prstGeom prst="rect">
            <a:avLst/>
          </a:prstGeom>
          <a:noFill/>
        </p:spPr>
        <p:txBody>
          <a:bodyPr wrap="square" rtlCol="0">
            <a:spAutoFit/>
          </a:bodyPr>
          <a:lstStyle/>
          <a:p>
            <a:pPr>
              <a:spcAft>
                <a:spcPts val="484"/>
              </a:spcAft>
            </a:pPr>
            <a:r>
              <a:rPr kumimoji="1" lang="en-US" altLang="zh-CN" sz="800" dirty="0"/>
              <a:t>CNCF</a:t>
            </a:r>
            <a:r>
              <a:rPr kumimoji="1" lang="zh-CN" altLang="en-US" sz="800" dirty="0"/>
              <a:t>：</a:t>
            </a:r>
            <a:r>
              <a:rPr kumimoji="1" lang="en-US" altLang="zh-CN" sz="800" dirty="0"/>
              <a:t>Linux </a:t>
            </a:r>
            <a:r>
              <a:rPr kumimoji="1" lang="zh-CN" altLang="en-US" sz="800" dirty="0"/>
              <a:t>基金会旗下基金会。旨在为云原生应用者提供一个全景图，帮助企业和开发人员快速了解云原生体系的全貌。</a:t>
            </a:r>
            <a:endParaRPr kumimoji="1" lang="en-US" altLang="zh-CN" sz="800" dirty="0"/>
          </a:p>
          <a:p>
            <a:r>
              <a:rPr kumimoji="1" lang="en-US" altLang="zh-CN" sz="800" dirty="0" err="1"/>
              <a:t>ShardingSphere</a:t>
            </a:r>
            <a:r>
              <a:rPr kumimoji="1" lang="zh-CN" altLang="en-US" sz="800" dirty="0"/>
              <a:t> </a:t>
            </a:r>
            <a:r>
              <a:rPr kumimoji="1" lang="en-US" altLang="zh-CN" sz="800" dirty="0"/>
              <a:t>2019</a:t>
            </a:r>
            <a:r>
              <a:rPr kumimoji="1" lang="zh-CN" altLang="en-US" sz="800" dirty="0"/>
              <a:t> 进入 </a:t>
            </a:r>
            <a:r>
              <a:rPr kumimoji="1" lang="en-US" altLang="zh-CN" sz="800" dirty="0"/>
              <a:t>CNCF</a:t>
            </a:r>
            <a:r>
              <a:rPr kumimoji="1" lang="zh-CN" altLang="en-US" sz="800" dirty="0"/>
              <a:t> </a:t>
            </a:r>
            <a:r>
              <a:rPr kumimoji="1" lang="en" altLang="zh-CN" sz="800" dirty="0"/>
              <a:t>Landscape</a:t>
            </a:r>
            <a:r>
              <a:rPr kumimoji="1" lang="zh-CN" altLang="en-US" sz="800" dirty="0"/>
              <a:t>，</a:t>
            </a:r>
            <a:r>
              <a:rPr lang="zh-CN" altLang="en" sz="800" b="0" i="0" dirty="0">
                <a:effectLst/>
              </a:rPr>
              <a:t>未来</a:t>
            </a:r>
            <a:r>
              <a:rPr lang="zh-CN" altLang="en" sz="800" dirty="0"/>
              <a:t>会</a:t>
            </a:r>
            <a:r>
              <a:rPr lang="zh-CN" altLang="en-US" sz="800" b="0" i="0" dirty="0">
                <a:effectLst/>
              </a:rPr>
              <a:t>在开源领域及云原生领域会持续拓展，不断精进，构建有机开源生态圈。</a:t>
            </a:r>
            <a:endParaRPr kumimoji="1" lang="zh-CN" altLang="en-US" sz="800" dirty="0"/>
          </a:p>
        </p:txBody>
      </p:sp>
    </p:spTree>
    <p:extLst>
      <p:ext uri="{BB962C8B-B14F-4D97-AF65-F5344CB8AC3E}">
        <p14:creationId xmlns:p14="http://schemas.microsoft.com/office/powerpoint/2010/main" val="97300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66BAC659-3BF5-91E1-E928-9F463A50C662}"/>
              </a:ext>
            </a:extLst>
          </p:cNvPr>
          <p:cNvSpPr/>
          <p:nvPr/>
        </p:nvSpPr>
        <p:spPr>
          <a:xfrm>
            <a:off x="4298780" y="2439744"/>
            <a:ext cx="2235369" cy="901775"/>
          </a:xfrm>
          <a:prstGeom prst="roundRect">
            <a:avLst>
              <a:gd name="adj" fmla="val 6760"/>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 name="Title 2">
            <a:extLst>
              <a:ext uri="{FF2B5EF4-FFF2-40B4-BE49-F238E27FC236}">
                <a16:creationId xmlns:a16="http://schemas.microsoft.com/office/drawing/2014/main" id="{2881585F-4340-4F6D-8646-D4FD12D3952C}"/>
              </a:ext>
            </a:extLst>
          </p:cNvPr>
          <p:cNvSpPr>
            <a:spLocks noGrp="1"/>
          </p:cNvSpPr>
          <p:nvPr>
            <p:ph type="title"/>
          </p:nvPr>
        </p:nvSpPr>
        <p:spPr/>
        <p:txBody>
          <a:bodyPr/>
          <a:lstStyle/>
          <a:p>
            <a:r>
              <a:rPr lang="en-US" dirty="0" err="1"/>
              <a:t>SphereEx</a:t>
            </a:r>
            <a:r>
              <a:rPr lang="en-US" dirty="0"/>
              <a:t> </a:t>
            </a:r>
            <a:r>
              <a:rPr lang="zh-CN" altLang="en-US" dirty="0"/>
              <a:t>开源商业化公司</a:t>
            </a:r>
            <a:endParaRPr lang="en-US" dirty="0"/>
          </a:p>
        </p:txBody>
      </p:sp>
      <p:sp>
        <p:nvSpPr>
          <p:cNvPr id="7" name="Google Shape;289;p34">
            <a:extLst>
              <a:ext uri="{FF2B5EF4-FFF2-40B4-BE49-F238E27FC236}">
                <a16:creationId xmlns:a16="http://schemas.microsoft.com/office/drawing/2014/main" id="{AAE223BD-BA47-5F4A-B036-5DDA88114437}"/>
              </a:ext>
            </a:extLst>
          </p:cNvPr>
          <p:cNvSpPr txBox="1">
            <a:spLocks/>
          </p:cNvSpPr>
          <p:nvPr/>
        </p:nvSpPr>
        <p:spPr>
          <a:xfrm>
            <a:off x="359410" y="2197735"/>
            <a:ext cx="1173480" cy="748030"/>
          </a:xfrm>
          <a:prstGeom prst="rect">
            <a:avLst/>
          </a:prstGeom>
        </p:spPr>
        <p:txBody>
          <a:bodyPr spcFirstLastPara="1" vert="horz" wrap="square" lIns="91425" tIns="91425" rIns="91425" bIns="91425" rtlCol="0" anchor="t" anchorCtr="0">
            <a:noAutofit/>
          </a:bodyPr>
          <a:lstStyle>
            <a:lvl1pPr algn="l" defTabSz="552892" rtl="0" eaLnBrk="1" latinLnBrk="0" hangingPunct="1">
              <a:lnSpc>
                <a:spcPct val="100000"/>
              </a:lnSpc>
              <a:spcBef>
                <a:spcPct val="0"/>
              </a:spcBef>
              <a:buNone/>
              <a:defRPr sz="2419" kern="1200" spc="-60" baseline="0">
                <a:solidFill>
                  <a:schemeClr val="tx1"/>
                </a:solidFill>
                <a:latin typeface="+mj-lt"/>
                <a:ea typeface="+mj-ea"/>
                <a:cs typeface="+mj-cs"/>
              </a:defRPr>
            </a:lvl1pPr>
          </a:lstStyle>
          <a:p>
            <a:pPr>
              <a:spcBef>
                <a:spcPts val="0"/>
              </a:spcBef>
            </a:pPr>
            <a:endParaRPr lang="zh-CN" sz="2400" dirty="0">
              <a:latin typeface="PingFang SC Regular" panose="020B0400000000000000" charset="-122"/>
              <a:ea typeface="PingFang SC Regular" panose="020B0400000000000000" charset="-122"/>
            </a:endParaRPr>
          </a:p>
        </p:txBody>
      </p:sp>
      <p:grpSp>
        <p:nvGrpSpPr>
          <p:cNvPr id="9" name="组合 8">
            <a:extLst>
              <a:ext uri="{FF2B5EF4-FFF2-40B4-BE49-F238E27FC236}">
                <a16:creationId xmlns:a16="http://schemas.microsoft.com/office/drawing/2014/main" id="{9A44A121-1925-A5B3-77B8-3ABEE87D8C9A}"/>
              </a:ext>
            </a:extLst>
          </p:cNvPr>
          <p:cNvGrpSpPr/>
          <p:nvPr/>
        </p:nvGrpSpPr>
        <p:grpSpPr>
          <a:xfrm>
            <a:off x="821702" y="762000"/>
            <a:ext cx="5712447" cy="2579519"/>
            <a:chOff x="682811" y="163539"/>
            <a:chExt cx="6244127" cy="2819605"/>
          </a:xfrm>
        </p:grpSpPr>
        <p:sp>
          <p:nvSpPr>
            <p:cNvPr id="2" name="矩形: 圆角 1">
              <a:extLst>
                <a:ext uri="{FF2B5EF4-FFF2-40B4-BE49-F238E27FC236}">
                  <a16:creationId xmlns:a16="http://schemas.microsoft.com/office/drawing/2014/main" id="{EAE5C64B-50AC-AB69-E982-214379B39B23}"/>
                </a:ext>
              </a:extLst>
            </p:cNvPr>
            <p:cNvSpPr/>
            <p:nvPr/>
          </p:nvSpPr>
          <p:spPr>
            <a:xfrm>
              <a:off x="682811" y="964539"/>
              <a:ext cx="3705226" cy="2018605"/>
            </a:xfrm>
            <a:prstGeom prst="roundRect">
              <a:avLst>
                <a:gd name="adj" fmla="val 3693"/>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4" name="图片 3">
              <a:extLst>
                <a:ext uri="{FF2B5EF4-FFF2-40B4-BE49-F238E27FC236}">
                  <a16:creationId xmlns:a16="http://schemas.microsoft.com/office/drawing/2014/main" id="{EEF0C65B-61CA-7F4D-AF92-B78AD45F0ACB}"/>
                </a:ext>
              </a:extLst>
            </p:cNvPr>
            <p:cNvPicPr>
              <a:picLocks noChangeAspect="1"/>
            </p:cNvPicPr>
            <p:nvPr/>
          </p:nvPicPr>
          <p:blipFill>
            <a:blip r:embed="rId3"/>
            <a:stretch>
              <a:fillRect/>
            </a:stretch>
          </p:blipFill>
          <p:spPr>
            <a:xfrm>
              <a:off x="831686" y="1083094"/>
              <a:ext cx="3437806" cy="1804019"/>
            </a:xfrm>
            <a:prstGeom prst="rect">
              <a:avLst/>
            </a:prstGeom>
          </p:spPr>
        </p:pic>
        <p:sp>
          <p:nvSpPr>
            <p:cNvPr id="6" name="矩形: 圆角 5">
              <a:extLst>
                <a:ext uri="{FF2B5EF4-FFF2-40B4-BE49-F238E27FC236}">
                  <a16:creationId xmlns:a16="http://schemas.microsoft.com/office/drawing/2014/main" id="{5C3F81C7-CB25-6B2C-9E97-E6CA933FD4C7}"/>
                </a:ext>
              </a:extLst>
            </p:cNvPr>
            <p:cNvSpPr/>
            <p:nvPr/>
          </p:nvSpPr>
          <p:spPr>
            <a:xfrm>
              <a:off x="2925881" y="292219"/>
              <a:ext cx="4001057" cy="1625919"/>
            </a:xfrm>
            <a:prstGeom prst="roundRect">
              <a:avLst>
                <a:gd name="adj" fmla="val 0"/>
              </a:avLst>
            </a:prstGeom>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5" name="图片 4">
              <a:extLst>
                <a:ext uri="{FF2B5EF4-FFF2-40B4-BE49-F238E27FC236}">
                  <a16:creationId xmlns:a16="http://schemas.microsoft.com/office/drawing/2014/main" id="{5E4B64A7-33A7-9F41-80E3-9D0798EC8405}"/>
                </a:ext>
              </a:extLst>
            </p:cNvPr>
            <p:cNvPicPr>
              <a:picLocks noChangeAspect="1"/>
            </p:cNvPicPr>
            <p:nvPr/>
          </p:nvPicPr>
          <p:blipFill>
            <a:blip r:embed="rId4"/>
            <a:stretch>
              <a:fillRect/>
            </a:stretch>
          </p:blipFill>
          <p:spPr>
            <a:xfrm>
              <a:off x="2856087" y="163539"/>
              <a:ext cx="4001057" cy="1698894"/>
            </a:xfrm>
            <a:prstGeom prst="rect">
              <a:avLst/>
            </a:prstGeom>
          </p:spPr>
        </p:pic>
      </p:grpSp>
      <p:sp>
        <p:nvSpPr>
          <p:cNvPr id="11" name="文本框 10">
            <a:extLst>
              <a:ext uri="{FF2B5EF4-FFF2-40B4-BE49-F238E27FC236}">
                <a16:creationId xmlns:a16="http://schemas.microsoft.com/office/drawing/2014/main" id="{48CB8FF0-2CDD-B94F-BCF1-75FE51EA45B3}"/>
              </a:ext>
            </a:extLst>
          </p:cNvPr>
          <p:cNvSpPr txBox="1"/>
          <p:nvPr/>
        </p:nvSpPr>
        <p:spPr>
          <a:xfrm>
            <a:off x="4298781" y="2473575"/>
            <a:ext cx="2064950" cy="821443"/>
          </a:xfrm>
          <a:prstGeom prst="rect">
            <a:avLst/>
          </a:prstGeom>
          <a:noFill/>
        </p:spPr>
        <p:txBody>
          <a:bodyPr wrap="square">
            <a:spAutoFit/>
          </a:bodyPr>
          <a:lstStyle/>
          <a:p>
            <a:pPr marL="171450" indent="-171450">
              <a:lnSpc>
                <a:spcPct val="120000"/>
              </a:lnSpc>
              <a:buSzPct val="75000"/>
              <a:buFont typeface="Wingdings" panose="05000000000000000000" pitchFamily="2" charset="2"/>
              <a:buChar char="l"/>
            </a:pPr>
            <a:r>
              <a:rPr lang="en-US" altLang="zh-CN" sz="800" dirty="0" err="1"/>
              <a:t>SphereEx</a:t>
            </a:r>
            <a:r>
              <a:rPr lang="en-US" altLang="zh-CN" sz="800" dirty="0"/>
              <a:t>——</a:t>
            </a:r>
            <a:r>
              <a:rPr lang="zh-CN" altLang="en-US" sz="800" dirty="0"/>
              <a:t>专注于分布式数据库解决方案的开源商业化公司</a:t>
            </a:r>
          </a:p>
          <a:p>
            <a:pPr marL="171450" indent="-171450">
              <a:lnSpc>
                <a:spcPct val="120000"/>
              </a:lnSpc>
              <a:buSzPct val="75000"/>
              <a:buFont typeface="Wingdings" panose="05000000000000000000" pitchFamily="2" charset="2"/>
              <a:buChar char="l"/>
            </a:pPr>
            <a:r>
              <a:rPr lang="zh-CN" altLang="en-US" sz="800" dirty="0"/>
              <a:t>持续引导 </a:t>
            </a:r>
            <a:r>
              <a:rPr lang="en-US" altLang="zh-CN" sz="800" dirty="0" err="1"/>
              <a:t>ShardingSphere</a:t>
            </a:r>
            <a:r>
              <a:rPr lang="zh-CN" altLang="en-US" sz="800" dirty="0"/>
              <a:t> 及 </a:t>
            </a:r>
            <a:r>
              <a:rPr lang="en-US" altLang="zh-CN" sz="800" dirty="0" err="1"/>
              <a:t>ShardingSphere</a:t>
            </a:r>
            <a:r>
              <a:rPr lang="zh-CN" altLang="en-US" sz="800" dirty="0"/>
              <a:t> </a:t>
            </a:r>
            <a:r>
              <a:rPr lang="en-US" altLang="zh-CN" sz="800" dirty="0"/>
              <a:t>on</a:t>
            </a:r>
            <a:r>
              <a:rPr lang="zh-CN" altLang="en-US" sz="800" dirty="0"/>
              <a:t> </a:t>
            </a:r>
            <a:r>
              <a:rPr lang="en-US" altLang="zh-CN" sz="800" dirty="0"/>
              <a:t>cloud</a:t>
            </a:r>
            <a:r>
              <a:rPr lang="zh-CN" altLang="en-US" sz="800" dirty="0"/>
              <a:t> 云原生项目发展</a:t>
            </a:r>
          </a:p>
        </p:txBody>
      </p:sp>
    </p:spTree>
    <p:extLst>
      <p:ext uri="{BB962C8B-B14F-4D97-AF65-F5344CB8AC3E}">
        <p14:creationId xmlns:p14="http://schemas.microsoft.com/office/powerpoint/2010/main" val="121693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b1266de1-1bcb-4de5-aea6-303291db3f99&quot;,&quot;Name&quot;:&quot;Summit&quot;,&quot;Kind&quot;:&quot;Custom&quot;,&quot;OldGuidesSetting&quot;:{&quot;HeaderHeight&quot;:11.0,&quot;FooterHeight&quot;:4.0,&quot;SideMargin&quot;:2.5,&quot;TopMargin&quot;:3.5,&quot;BottomMargin&quot;:0.0,&quot;IntervalMargin&quot;:4.0}}"/>
</p:tagLst>
</file>

<file path=ppt/theme/theme1.xml><?xml version="1.0" encoding="utf-8"?>
<a:theme xmlns:a="http://schemas.openxmlformats.org/drawingml/2006/main" name="1_Summits_2022">
  <a:themeElements>
    <a:clrScheme name="FallSummits2021b">
      <a:dk1>
        <a:srgbClr val="000000"/>
      </a:dk1>
      <a:lt1>
        <a:sysClr val="window" lastClr="FFFFFF"/>
      </a:lt1>
      <a:dk2>
        <a:srgbClr val="000036"/>
      </a:dk2>
      <a:lt2>
        <a:srgbClr val="F2F4F4"/>
      </a:lt2>
      <a:accent1>
        <a:srgbClr val="289EFF"/>
      </a:accent1>
      <a:accent2>
        <a:srgbClr val="0D9F91"/>
      </a:accent2>
      <a:accent3>
        <a:srgbClr val="7E4FF3"/>
      </a:accent3>
      <a:accent4>
        <a:srgbClr val="DB2BB6"/>
      </a:accent4>
      <a:accent5>
        <a:srgbClr val="3B3BA8"/>
      </a:accent5>
      <a:accent6>
        <a:srgbClr val="FFAE00"/>
      </a:accent6>
      <a:hlink>
        <a:srgbClr val="289EFF"/>
      </a:hlink>
      <a:folHlink>
        <a:srgbClr val="289EFF"/>
      </a:folHlink>
    </a:clrScheme>
    <a:fontScheme name="自定义 2">
      <a:majorFont>
        <a:latin typeface="Amazon Ember Heavy"/>
        <a:ea typeface="思源黑体 Regular"/>
        <a:cs typeface=""/>
      </a:majorFont>
      <a:minorFont>
        <a:latin typeface="Amazon Ember"/>
        <a:ea typeface="思源黑体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84000">
              <a:srgbClr val="B05C83"/>
            </a:gs>
            <a:gs pos="55000">
              <a:srgbClr val="5B2A9C"/>
            </a:gs>
            <a:gs pos="100000">
              <a:srgbClr val="F08270"/>
            </a:gs>
          </a:gsLst>
          <a:lin ang="4200000" scaled="0"/>
        </a:gradFill>
        <a:ln w="2540">
          <a:gradFill flip="none" rotWithShape="1">
            <a:gsLst>
              <a:gs pos="0">
                <a:schemeClr val="accent1">
                  <a:lumMod val="5000"/>
                  <a:lumOff val="95000"/>
                  <a:alpha val="0"/>
                </a:schemeClr>
              </a:gs>
              <a:gs pos="100000">
                <a:schemeClr val="tx1">
                  <a:alpha val="46000"/>
                </a:schemeClr>
              </a:gs>
            </a:gsLst>
            <a:lin ang="16200000" scaled="0"/>
            <a:tileRect/>
          </a:gradFill>
        </a:ln>
        <a:effectLst/>
      </a:spPr>
      <a:bodyPr rtlCol="0" anchor="ctr"/>
      <a:lstStyle>
        <a:defPPr algn="ctr">
          <a:defRPr sz="1200" dirty="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tlCol="0">
        <a:spAutoFit/>
      </a:bodyPr>
      <a:lstStyle>
        <a:defPPr algn="l">
          <a:defRPr dirty="0" err="1" smtClean="0"/>
        </a:defPPr>
      </a:lstStyle>
    </a:txDef>
  </a:objectDefaults>
  <a:extraClrSchemeLst/>
  <a:extLst>
    <a:ext uri="{05A4C25C-085E-4340-85A3-A5531E510DB2}">
      <thm15:themeFamily xmlns:thm15="http://schemas.microsoft.com/office/thememl/2012/main" name="2022_GLOBAL_Summits_SpeakerPresentation_Template" id="{0FF37058-1BDE-584B-8275-5573FB5ADE13}" vid="{28B2E44F-B470-DE42-9672-94BBD230E130}"/>
    </a:ext>
  </a:extLst>
</a:theme>
</file>

<file path=ppt/theme/theme2.xml><?xml version="1.0" encoding="utf-8"?>
<a:theme xmlns:a="http://schemas.openxmlformats.org/drawingml/2006/main" name="Office Theme">
  <a:themeElements>
    <a:clrScheme name="Summit 2021">
      <a:dk1>
        <a:srgbClr val="000000"/>
      </a:dk1>
      <a:lt1>
        <a:sysClr val="window" lastClr="FFFFFF"/>
      </a:lt1>
      <a:dk2>
        <a:srgbClr val="282828"/>
      </a:dk2>
      <a:lt2>
        <a:srgbClr val="F2F4F4"/>
      </a:lt2>
      <a:accent1>
        <a:srgbClr val="FF6900"/>
      </a:accent1>
      <a:accent2>
        <a:srgbClr val="FFAE00"/>
      </a:accent2>
      <a:accent3>
        <a:srgbClr val="F9ED32"/>
      </a:accent3>
      <a:accent4>
        <a:srgbClr val="289EFF"/>
      </a:accent4>
      <a:accent5>
        <a:srgbClr val="3B3BA8"/>
      </a:accent5>
      <a:accent6>
        <a:srgbClr val="6D1E85"/>
      </a:accent6>
      <a:hlink>
        <a:srgbClr val="289EFF"/>
      </a:hlink>
      <a:folHlink>
        <a:srgbClr val="289EFF"/>
      </a:folHlink>
    </a:clrScheme>
    <a:fontScheme name="Summit 2021">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ummit 2021">
      <a:dk1>
        <a:srgbClr val="000000"/>
      </a:dk1>
      <a:lt1>
        <a:sysClr val="window" lastClr="FFFFFF"/>
      </a:lt1>
      <a:dk2>
        <a:srgbClr val="282828"/>
      </a:dk2>
      <a:lt2>
        <a:srgbClr val="F2F4F4"/>
      </a:lt2>
      <a:accent1>
        <a:srgbClr val="FF6900"/>
      </a:accent1>
      <a:accent2>
        <a:srgbClr val="FFAE00"/>
      </a:accent2>
      <a:accent3>
        <a:srgbClr val="F9ED32"/>
      </a:accent3>
      <a:accent4>
        <a:srgbClr val="289EFF"/>
      </a:accent4>
      <a:accent5>
        <a:srgbClr val="3B3BA8"/>
      </a:accent5>
      <a:accent6>
        <a:srgbClr val="6D1E85"/>
      </a:accent6>
      <a:hlink>
        <a:srgbClr val="289EFF"/>
      </a:hlink>
      <a:folHlink>
        <a:srgbClr val="289EFF"/>
      </a:folHlink>
    </a:clrScheme>
    <a:fontScheme name="Summit 2021">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Summits_2022</Template>
  <TotalTime>3558</TotalTime>
  <Words>6846</Words>
  <Application>Microsoft Macintosh PowerPoint</Application>
  <PresentationFormat>自定义</PresentationFormat>
  <Paragraphs>302</Paragraphs>
  <Slides>33</Slides>
  <Notes>33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33</vt:i4>
      </vt:variant>
    </vt:vector>
  </HeadingPairs>
  <TitlesOfParts>
    <vt:vector size="46" baseType="lpstr">
      <vt:lpstr>-apple-system</vt:lpstr>
      <vt:lpstr>思源黑体 Regular</vt:lpstr>
      <vt:lpstr>Microsoft YaHei</vt:lpstr>
      <vt:lpstr>Microsoft YaHei</vt:lpstr>
      <vt:lpstr>Amazon Ember</vt:lpstr>
      <vt:lpstr>Amazon Ember Heavy</vt:lpstr>
      <vt:lpstr>Amazon Ember Light</vt:lpstr>
      <vt:lpstr>PingFang SC Regular</vt:lpstr>
      <vt:lpstr>system-ui</vt:lpstr>
      <vt:lpstr>Arial</vt:lpstr>
      <vt:lpstr>Helvetica Neue</vt:lpstr>
      <vt:lpstr>Wingdings</vt:lpstr>
      <vt:lpstr>1_Summits_2022</vt:lpstr>
      <vt:lpstr>PowerPoint 演示文稿</vt:lpstr>
      <vt:lpstr>Apache ShardingSphere  分布式数据库生态的云原生实践</vt:lpstr>
      <vt:lpstr>PowerPoint 演示文稿</vt:lpstr>
      <vt:lpstr>ShardingSphere 简介</vt:lpstr>
      <vt:lpstr>ShardingSphere 简介</vt:lpstr>
      <vt:lpstr>ShardingSphere 社区</vt:lpstr>
      <vt:lpstr>ShardingSphere 社区</vt:lpstr>
      <vt:lpstr>CNCF：云原生计算基金会</vt:lpstr>
      <vt:lpstr>SphereEx 开源商业化公司</vt:lpstr>
      <vt:lpstr>数据库行业发展趋势</vt:lpstr>
      <vt:lpstr>数据库碎片化</vt:lpstr>
      <vt:lpstr>数据库上云</vt:lpstr>
      <vt:lpstr>ShardingSphere 核心功能与架构 </vt:lpstr>
      <vt:lpstr>接入端</vt:lpstr>
      <vt:lpstr>接入端混合部署</vt:lpstr>
      <vt:lpstr>核心功能</vt:lpstr>
      <vt:lpstr>核心功能</vt:lpstr>
      <vt:lpstr>可插拔架构</vt:lpstr>
      <vt:lpstr>ShardingSphere 云原生实践</vt:lpstr>
      <vt:lpstr>ShardingSphere 虚拟机部署</vt:lpstr>
      <vt:lpstr>ShardingSphere 虚拟机部署</vt:lpstr>
      <vt:lpstr>ShardingSphere 虚拟机部署</vt:lpstr>
      <vt:lpstr>ShardingSphere 虚拟机部署</vt:lpstr>
      <vt:lpstr>ShardingSphere 虚拟机部署</vt:lpstr>
      <vt:lpstr>ShardingSphere 云原生解决方案</vt:lpstr>
      <vt:lpstr>ShardingSphere Helm 云上部署</vt:lpstr>
      <vt:lpstr>ShardingSphere Helm 云上部署</vt:lpstr>
      <vt:lpstr>ShardingSphere Operator 自动化运维</vt:lpstr>
      <vt:lpstr>ShardingSphere Operator 自动化运维</vt:lpstr>
      <vt:lpstr>ShardingSphere 云原生规划</vt:lpstr>
      <vt:lpstr>ShardingSphere 云原生规划</vt:lpstr>
      <vt:lpstr>社区交流</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9474</dc:creator>
  <cp:keywords>AWS Summit 2021</cp:keywords>
  <cp:lastModifiedBy>Microsoft Office User</cp:lastModifiedBy>
  <cp:revision>448</cp:revision>
  <dcterms:created xsi:type="dcterms:W3CDTF">2022-03-29T06:57:35Z</dcterms:created>
  <dcterms:modified xsi:type="dcterms:W3CDTF">2022-09-21T01:52:57Z</dcterms:modified>
  <cp:category>AWS Summit 2021</cp:category>
</cp:coreProperties>
</file>